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7" r:id="rId2"/>
    <p:sldId id="26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58" r:id="rId12"/>
    <p:sldId id="279" r:id="rId13"/>
    <p:sldId id="280" r:id="rId14"/>
    <p:sldId id="290" r:id="rId15"/>
    <p:sldId id="281" r:id="rId16"/>
    <p:sldId id="282" r:id="rId17"/>
    <p:sldId id="283" r:id="rId18"/>
    <p:sldId id="288" r:id="rId19"/>
    <p:sldId id="278" r:id="rId20"/>
    <p:sldId id="284" r:id="rId21"/>
    <p:sldId id="285" r:id="rId22"/>
    <p:sldId id="286" r:id="rId23"/>
    <p:sldId id="287" r:id="rId24"/>
    <p:sldId id="289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34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50BA0BC-4168-4E9C-B919-18754D0C92B0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8BD36F-5F80-4632-99DC-51FAD76EF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FDB62C-B4B8-448F-8C68-709DAB7485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76668C-06B1-4905-8007-58B2B426E4C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D3209B-55B7-4FCE-8F67-0B1F12B98B3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653A3-55EB-4F57-A412-E630B972BBC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36207D-7A48-4A18-B74F-40A25DE2829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23D02E-D3AF-433F-B111-27D607050C1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8AF942-781C-4CFE-A568-016A37D86CB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33384-C82B-4050-B3A0-6713E6DE381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0006B-45CC-4E68-A441-D74295EB7BD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0B48E-672C-4856-AA2C-0AF9B6D7C80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44BBA-D153-4A2F-8A62-25CA44581A7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A2FFCD-2AB2-454D-989A-3A951816E5D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83AB23-F881-435A-B1E7-BF49171A9E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E21E99-7B95-471F-ADAB-B8496A350A7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577BEC-961E-4231-8A70-BFB16C01C40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DA7F95-D04B-46F2-AD19-51F2C72C0FC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48A322-E77B-497E-AB33-E3C76AFDA5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C16A8-EC71-4DBD-AF5B-95949628CCF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45858-58C5-4A66-B965-4F60E53FD7A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10A725-4885-4124-9A35-832EB144C92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5D7EEE-E9EE-42E5-AB11-19A234E8E2C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761A-3339-4DD5-AD0A-5B251DF378EA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DA6F2-8239-4E54-BAC8-3A39E5F9B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6B86C-9D0E-4C86-AA18-33F272DD6138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6BD9E-A116-4402-8499-9A228A608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EEA2-916C-47BD-BDF8-2136EE0F230B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74208-55D9-4E4D-9AF4-A316E4C4C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85E2-A813-4FC9-AB99-26CF399C3953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C8C64-ACDB-4142-ADCC-A88073C7D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FEC21-B5E5-445E-B15F-9D0C86B8DB0D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95FE5-D265-4A35-B9B8-847399742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1AB41-681A-4B49-A27D-E6CA44C85F25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CAFA4-971B-4F50-B8EE-C62C2F00F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834FF-87C5-4A2D-8892-7E89174DBBBD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E505-1DEB-4BDB-AB59-29A2EC09C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231B-22E4-4D32-8926-564CA82920AD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E2171-9024-4E28-A6DD-97070CB4C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2A57-0475-4F30-B7F5-5E93A2515679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77F9-F9D6-450D-858B-4B8002974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1F8E-5B99-4B23-866E-B1E815CBD692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2E88A-D2BC-4503-A81D-EF2DBBCBA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6211-863C-4709-BC9D-7AE951398789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5508E-E1EE-48E4-8B19-D962C9B08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AC6768-7E75-410D-9AE2-57F3EE7D0471}" type="datetimeFigureOut">
              <a:rPr lang="ru-RU"/>
              <a:pPr>
                <a:defRPr/>
              </a:pPr>
              <a:t>10.10.2014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0E1C1C-6476-4CD5-B64A-601F8ABF2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0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2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Денис\Desktop\f_6443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ctrTitle"/>
          </p:nvPr>
        </p:nvSpPr>
        <p:spPr>
          <a:xfrm>
            <a:off x="-214313" y="188913"/>
            <a:ext cx="9358313" cy="2357437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  <a:latin typeface="Bookman Old Style" pitchFamily="18" charset="0"/>
              </a:rPr>
              <a:t>ЖЕЛЕЗНАЯ  ДОРОГА – ЗОНА  ПОВЫШЕННОЙ  ОПАСНОСТИ</a:t>
            </a: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E:\Константинова\Новые\DSCF1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5120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51207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37300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Line 13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09" name="Line 14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1210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касаться металлических конструкций на опорах контактной сети</a:t>
              </a:r>
            </a:p>
          </p:txBody>
        </p:sp>
        <p:pic>
          <p:nvPicPr>
            <p:cNvPr id="51212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3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E:\Константинова\P1030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3"/>
            <a:ext cx="9144000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51082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53254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53255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265863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257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3258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2087563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b="1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переходить пути при опущенном шлагбауме и красных огнях светофора</a:t>
              </a:r>
            </a:p>
          </p:txBody>
        </p:sp>
        <p:pic>
          <p:nvPicPr>
            <p:cNvPr id="53260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1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E:\Константинова\Новые\DSCF1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55302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55303" name="AutoShape 11"/>
          <p:cNvSpPr>
            <a:spLocks noChangeArrowheads="1"/>
          </p:cNvSpPr>
          <p:nvPr/>
        </p:nvSpPr>
        <p:spPr bwMode="auto">
          <a:xfrm rot="8835886">
            <a:off x="6372225" y="1844675"/>
            <a:ext cx="1122363" cy="166688"/>
          </a:xfrm>
          <a:prstGeom prst="rightArrow">
            <a:avLst>
              <a:gd name="adj1" fmla="val 50000"/>
              <a:gd name="adj2" fmla="val 201688"/>
            </a:avLst>
          </a:prstGeom>
          <a:solidFill>
            <a:srgbClr val="E70F3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b="1"/>
          </a:p>
        </p:txBody>
      </p:sp>
      <p:pic>
        <p:nvPicPr>
          <p:cNvPr id="55304" name="Picture 13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265863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5306" name="Line 15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5307" name="Группа 58"/>
          <p:cNvGrpSpPr>
            <a:grpSpLocks/>
          </p:cNvGrpSpPr>
          <p:nvPr/>
        </p:nvGrpSpPr>
        <p:grpSpPr bwMode="auto">
          <a:xfrm>
            <a:off x="179388" y="4076700"/>
            <a:ext cx="1944687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разговаривать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по телефону</a:t>
              </a:r>
            </a:p>
          </p:txBody>
        </p:sp>
        <p:pic>
          <p:nvPicPr>
            <p:cNvPr id="55309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0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E:\Константинова\Новые\DSCF1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5735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57351" name="AutoShape 11"/>
          <p:cNvSpPr>
            <a:spLocks noChangeArrowheads="1"/>
          </p:cNvSpPr>
          <p:nvPr/>
        </p:nvSpPr>
        <p:spPr bwMode="auto">
          <a:xfrm rot="8835886">
            <a:off x="4589463" y="1457325"/>
            <a:ext cx="1122362" cy="166688"/>
          </a:xfrm>
          <a:prstGeom prst="rightArrow">
            <a:avLst>
              <a:gd name="adj1" fmla="val 50000"/>
              <a:gd name="adj2" fmla="val 201688"/>
            </a:avLst>
          </a:prstGeom>
          <a:solidFill>
            <a:srgbClr val="E70F3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b="1"/>
          </a:p>
        </p:txBody>
      </p:sp>
      <p:pic>
        <p:nvPicPr>
          <p:cNvPr id="57352" name="Picture 13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265863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Line 14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4" name="Line 15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7355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слушать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музыку в наушниках</a:t>
              </a:r>
            </a:p>
          </p:txBody>
        </p:sp>
        <p:pic>
          <p:nvPicPr>
            <p:cNvPr id="57357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8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mph" presetSubtype="1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73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73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73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/>
      <p:bldP spid="573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Денис\Desktop\f_6443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-214313" y="188913"/>
            <a:ext cx="9358313" cy="2357437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  <a:latin typeface="Bookman Old Style" pitchFamily="18" charset="0"/>
              </a:rPr>
              <a:t>ЖЕЛЕЗНАЯ  ДОРОГА – ЗОНА  ПОВЫШЕННОЙ  ОПАСНОСТИ</a:t>
            </a: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E:\Константинова\Новые\DSCF1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60422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286125" y="5357813"/>
            <a:ext cx="2814638" cy="185737"/>
          </a:xfrm>
          <a:prstGeom prst="straightConnector1">
            <a:avLst/>
          </a:prstGeom>
          <a:ln w="825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4" name="TextBox 13"/>
          <p:cNvSpPr txBox="1">
            <a:spLocks noChangeArrowheads="1"/>
          </p:cNvSpPr>
          <p:nvPr/>
        </p:nvSpPr>
        <p:spPr bwMode="auto">
          <a:xfrm rot="-199890">
            <a:off x="3500438" y="4535488"/>
            <a:ext cx="26431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Calibri" pitchFamily="34" charset="0"/>
              </a:rPr>
              <a:t>Не менее 5 м</a:t>
            </a:r>
          </a:p>
        </p:txBody>
      </p:sp>
      <p:pic>
        <p:nvPicPr>
          <p:cNvPr id="60425" name="Picture 8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04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E:\Константинова\Новые\DSCF1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0"/>
            <a:ext cx="51435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6247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62471" name="Группа 58"/>
          <p:cNvGrpSpPr>
            <a:grpSpLocks/>
          </p:cNvGrpSpPr>
          <p:nvPr/>
        </p:nvGrpSpPr>
        <p:grpSpPr bwMode="auto">
          <a:xfrm>
            <a:off x="6588125" y="1052513"/>
            <a:ext cx="2016125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заходить за ограничительную черту на платформе</a:t>
              </a:r>
            </a:p>
          </p:txBody>
        </p:sp>
        <p:pic>
          <p:nvPicPr>
            <p:cNvPr id="62474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5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72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:\Константинова\Новые\DSCF1397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-7938" y="0"/>
            <a:ext cx="9151938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643063" y="2714625"/>
            <a:ext cx="5929312" cy="0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9" name="TextBox 11"/>
          <p:cNvSpPr txBox="1">
            <a:spLocks noChangeArrowheads="1"/>
          </p:cNvSpPr>
          <p:nvPr/>
        </p:nvSpPr>
        <p:spPr bwMode="auto">
          <a:xfrm>
            <a:off x="2928938" y="2000250"/>
            <a:ext cx="3857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0000"/>
                </a:solidFill>
                <a:latin typeface="Calibri" pitchFamily="34" charset="0"/>
              </a:rPr>
              <a:t>Не менее 10 м</a:t>
            </a:r>
          </a:p>
        </p:txBody>
      </p:sp>
      <p:sp>
        <p:nvSpPr>
          <p:cNvPr id="6452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64521" name="Picture 8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45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E:\Константинова\Новые\DSCF1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6656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66567" name="Группа 58"/>
          <p:cNvGrpSpPr>
            <a:grpSpLocks/>
          </p:cNvGrpSpPr>
          <p:nvPr/>
        </p:nvGrpSpPr>
        <p:grpSpPr bwMode="auto">
          <a:xfrm>
            <a:off x="250825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Переходить только при наличии специальных площадок</a:t>
              </a:r>
            </a:p>
          </p:txBody>
        </p:sp>
        <p:pic>
          <p:nvPicPr>
            <p:cNvPr id="66570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1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568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E:\Константинова\Новые\DSCF1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786063" y="3643313"/>
            <a:ext cx="4071937" cy="357187"/>
          </a:xfrm>
          <a:prstGeom prst="straightConnector1">
            <a:avLst/>
          </a:prstGeom>
          <a:ln w="825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5" name="TextBox 10"/>
          <p:cNvSpPr txBox="1">
            <a:spLocks noChangeArrowheads="1"/>
          </p:cNvSpPr>
          <p:nvPr/>
        </p:nvSpPr>
        <p:spPr bwMode="auto">
          <a:xfrm rot="243218">
            <a:off x="3500438" y="3071813"/>
            <a:ext cx="357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0000"/>
                </a:solidFill>
                <a:latin typeface="Calibri" pitchFamily="34" charset="0"/>
              </a:rPr>
              <a:t>Не менее 5 м</a:t>
            </a:r>
            <a:endParaRPr lang="ru-RU">
              <a:latin typeface="Calibri" pitchFamily="34" charset="0"/>
            </a:endParaRPr>
          </a:p>
        </p:txBody>
      </p:sp>
      <p:sp>
        <p:nvSpPr>
          <p:cNvPr id="6861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68617" name="Picture 8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86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E:\Константинова\Новые\DSCF1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34822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34823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24" name="Line 15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C:\Users\Дмитрий\Desktop\ВАЖНОООО\Рисунок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7504" y="3643314"/>
            <a:ext cx="2626496" cy="2515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4826" name="Группа 58"/>
          <p:cNvGrpSpPr>
            <a:grpSpLocks/>
          </p:cNvGrpSpPr>
          <p:nvPr/>
        </p:nvGrpSpPr>
        <p:grpSpPr bwMode="auto">
          <a:xfrm>
            <a:off x="6659563" y="836613"/>
            <a:ext cx="2124075" cy="1655762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sz="2000" b="1">
                  <a:solidFill>
                    <a:srgbClr val="FF0000"/>
                  </a:solidFill>
                  <a:latin typeface="Times New Roman" pitchFamily="18" charset="0"/>
                </a:rPr>
                <a:t>Не наступать на рельс</a:t>
              </a:r>
            </a:p>
          </p:txBody>
        </p:sp>
        <p:pic>
          <p:nvPicPr>
            <p:cNvPr id="34829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7" name="Picture 13" descr="ЛЕЙБЛ СТЖТ 2 Без полей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E:\Константинова\Новые\DSCF1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70662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70663" name="Группа 58"/>
          <p:cNvGrpSpPr>
            <a:grpSpLocks/>
          </p:cNvGrpSpPr>
          <p:nvPr/>
        </p:nvGrpSpPr>
        <p:grpSpPr bwMode="auto">
          <a:xfrm>
            <a:off x="7019925" y="908050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Лечь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на землю</a:t>
              </a:r>
            </a:p>
          </p:txBody>
        </p:sp>
        <p:pic>
          <p:nvPicPr>
            <p:cNvPr id="70666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7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664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E:\Константинова\P1030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4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7271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72711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Пользуйтесь мостами и тоннелями</a:t>
              </a:r>
            </a:p>
          </p:txBody>
        </p:sp>
        <p:pic>
          <p:nvPicPr>
            <p:cNvPr id="72714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5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2712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E:\Константинова\Новые\DSCF1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74758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74759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Специальными пешеходными настилами</a:t>
              </a:r>
            </a:p>
          </p:txBody>
        </p:sp>
        <p:pic>
          <p:nvPicPr>
            <p:cNvPr id="74762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3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4760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51082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pic>
        <p:nvPicPr>
          <p:cNvPr id="76805" name="Picture 7" descr="SDC103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819150"/>
            <a:ext cx="8424863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76807" name="Скругленный прямоугольник 15"/>
          <p:cNvSpPr>
            <a:spLocks noChangeArrowheads="1"/>
          </p:cNvSpPr>
          <p:nvPr/>
        </p:nvSpPr>
        <p:spPr bwMode="auto">
          <a:xfrm>
            <a:off x="4716463" y="5013325"/>
            <a:ext cx="3816350" cy="1066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54991" cmpd="thickThin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2000" b="1" i="1">
              <a:solidFill>
                <a:srgbClr val="0000FF"/>
              </a:solidFill>
            </a:endParaRPr>
          </a:p>
          <a:p>
            <a:pPr algn="ctr"/>
            <a:r>
              <a:rPr lang="ru-RU" sz="2400" b="1" i="1">
                <a:solidFill>
                  <a:schemeClr val="bg1"/>
                </a:solidFill>
                <a:latin typeface="Arial Narrow" pitchFamily="34" charset="0"/>
              </a:rPr>
              <a:t>БЕРЕГИТЕ  СВОЮ  ЖИЗНЬ!</a:t>
            </a:r>
          </a:p>
          <a:p>
            <a:pPr>
              <a:lnSpc>
                <a:spcPct val="50000"/>
              </a:lnSpc>
              <a:spcBef>
                <a:spcPct val="20000"/>
              </a:spcBef>
              <a:buFont typeface="Arial" charset="0"/>
              <a:buNone/>
            </a:pPr>
            <a:endParaRPr lang="ru-RU" b="1" i="1">
              <a:solidFill>
                <a:srgbClr val="0000FF"/>
              </a:solidFill>
            </a:endParaRPr>
          </a:p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76808" name="Picture 8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68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C:\Users\Денис\Desktop\f_6443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Заголовок 1"/>
          <p:cNvSpPr>
            <a:spLocks noGrp="1"/>
          </p:cNvSpPr>
          <p:nvPr>
            <p:ph type="ctrTitle"/>
          </p:nvPr>
        </p:nvSpPr>
        <p:spPr>
          <a:xfrm>
            <a:off x="-214313" y="44450"/>
            <a:ext cx="9358313" cy="23574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  <a:latin typeface="Bookman Old Style" pitchFamily="18" charset="0"/>
              </a:rPr>
              <a:t>ЖЕЛЕЗНАЯ  ДОРОГА – ЗОНА  ПОВЫШЕННОЙ  ОПАСНОСТИ</a:t>
            </a: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E:\Константинова\Новые\DSCF1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6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3687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36871" name="Line 13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72" name="Line 14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6873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наступать на остряк стрелочного перевода</a:t>
              </a:r>
            </a:p>
          </p:txBody>
        </p:sp>
        <p:pic>
          <p:nvPicPr>
            <p:cNvPr id="36876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7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74" name="Picture 12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063" y="6337300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E:\Константинова\Новые\DSCF1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38918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38919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20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8921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ходить по путям</a:t>
              </a:r>
            </a:p>
          </p:txBody>
        </p:sp>
        <p:pic>
          <p:nvPicPr>
            <p:cNvPr id="38924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922" name="Picture 12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:\Константинова\Новые\DSCF1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4096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40967" name="Line 13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8" name="Line 14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69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970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подлезать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под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 вагонами</a:t>
              </a:r>
            </a:p>
          </p:txBody>
        </p:sp>
        <p:pic>
          <p:nvPicPr>
            <p:cNvPr id="40972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3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E:\Константинова\Новые\DSCF1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43014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43015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7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3018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перебегать перед локомотивом</a:t>
              </a:r>
            </a:p>
          </p:txBody>
        </p:sp>
        <p:pic>
          <p:nvPicPr>
            <p:cNvPr id="43020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1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E:\Константинова\Новые\DSCF1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5715000" y="6356350"/>
            <a:ext cx="34290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>
                <a:solidFill>
                  <a:srgbClr val="FF0000"/>
                </a:solidFill>
              </a:rPr>
              <a:t>Проект «Железная дорога – зона повышенной  опасности»</a:t>
            </a:r>
          </a:p>
        </p:txBody>
      </p:sp>
      <p:sp>
        <p:nvSpPr>
          <p:cNvPr id="45062" name="Line 12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3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5064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b="1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перелезать через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автосцепки вагонов</a:t>
              </a:r>
            </a:p>
          </p:txBody>
        </p:sp>
        <p:pic>
          <p:nvPicPr>
            <p:cNvPr id="45067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8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65" name="Picture 11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E:\Константинова\Новые\DSCF1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4711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47111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337300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3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7114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Убедиться в отсутствии поезда по соседнему пути</a:t>
              </a:r>
            </a:p>
          </p:txBody>
        </p:sp>
        <p:pic>
          <p:nvPicPr>
            <p:cNvPr id="47116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7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E:\Константинова\Новые\DSCF1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49158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3214688" y="1857375"/>
            <a:ext cx="2214562" cy="71438"/>
          </a:xfrm>
          <a:prstGeom prst="straightConnector1">
            <a:avLst/>
          </a:prstGeom>
          <a:ln w="825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0" name="TextBox 10"/>
          <p:cNvSpPr txBox="1">
            <a:spLocks noChangeArrowheads="1"/>
          </p:cNvSpPr>
          <p:nvPr/>
        </p:nvSpPr>
        <p:spPr bwMode="auto">
          <a:xfrm>
            <a:off x="4500563" y="928688"/>
            <a:ext cx="3000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Не менее 2 м</a:t>
            </a:r>
          </a:p>
        </p:txBody>
      </p:sp>
      <p:grpSp>
        <p:nvGrpSpPr>
          <p:cNvPr id="49161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перелезать через локомотивы и вагоны</a:t>
              </a:r>
            </a:p>
          </p:txBody>
        </p:sp>
        <p:pic>
          <p:nvPicPr>
            <p:cNvPr id="49165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6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62" name="Picture 14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28050" y="5589588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91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339</Words>
  <Application>Microsoft Office PowerPoint</Application>
  <PresentationFormat>Экран (4:3)</PresentationFormat>
  <Paragraphs>76</Paragraphs>
  <Slides>24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ЖЕЛЕЗНАЯ  ДОРОГА – ЗОНА  ПОВЫШЕННОЙ  ОПАСНОСТИ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ЖЕЛЕЗНАЯ  ДОРОГА – ЗОНА  ПОВЫШЕННОЙ  ОПАСНОСТИ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ЖЕЛЕЗНАЯ  ДОРОГА – ЗОНА  ПОВЫШЕННОЙ  ОПАСНОСТИ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ЖЕЛЕЗНАЯ  ДОРОГА – ЗОНА  ПОВЫШЕННОЙ  ОПАСНОСТИ</dc:title>
  <dc:creator>Дмитрий</dc:creator>
  <cp:lastModifiedBy>Your User Name</cp:lastModifiedBy>
  <cp:revision>52</cp:revision>
  <dcterms:created xsi:type="dcterms:W3CDTF">2012-08-30T20:16:56Z</dcterms:created>
  <dcterms:modified xsi:type="dcterms:W3CDTF">2014-10-10T13:00:38Z</dcterms:modified>
</cp:coreProperties>
</file>