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6" r:id="rId1"/>
  </p:sldMasterIdLst>
  <p:notesMasterIdLst>
    <p:notesMasterId r:id="rId39"/>
  </p:notesMasterIdLst>
  <p:sldIdLst>
    <p:sldId id="256" r:id="rId2"/>
    <p:sldId id="349" r:id="rId3"/>
    <p:sldId id="260" r:id="rId4"/>
    <p:sldId id="310" r:id="rId5"/>
    <p:sldId id="263" r:id="rId6"/>
    <p:sldId id="285" r:id="rId7"/>
    <p:sldId id="286" r:id="rId8"/>
    <p:sldId id="287" r:id="rId9"/>
    <p:sldId id="288" r:id="rId10"/>
    <p:sldId id="290" r:id="rId11"/>
    <p:sldId id="291" r:id="rId12"/>
    <p:sldId id="293" r:id="rId13"/>
    <p:sldId id="292" r:id="rId14"/>
    <p:sldId id="331" r:id="rId15"/>
    <p:sldId id="297" r:id="rId16"/>
    <p:sldId id="296" r:id="rId17"/>
    <p:sldId id="298" r:id="rId18"/>
    <p:sldId id="299" r:id="rId19"/>
    <p:sldId id="332" r:id="rId20"/>
    <p:sldId id="306" r:id="rId21"/>
    <p:sldId id="302" r:id="rId22"/>
    <p:sldId id="303" r:id="rId23"/>
    <p:sldId id="316" r:id="rId24"/>
    <p:sldId id="317" r:id="rId25"/>
    <p:sldId id="333" r:id="rId26"/>
    <p:sldId id="318" r:id="rId27"/>
    <p:sldId id="323" r:id="rId28"/>
    <p:sldId id="325" r:id="rId29"/>
    <p:sldId id="326" r:id="rId30"/>
    <p:sldId id="327" r:id="rId31"/>
    <p:sldId id="328" r:id="rId32"/>
    <p:sldId id="329" r:id="rId33"/>
    <p:sldId id="335" r:id="rId34"/>
    <p:sldId id="336" r:id="rId35"/>
    <p:sldId id="351" r:id="rId36"/>
    <p:sldId id="348" r:id="rId37"/>
    <p:sldId id="305" r:id="rId3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00"/>
    <a:srgbClr val="FF6600"/>
    <a:srgbClr val="0066FF"/>
    <a:srgbClr val="CC00FF"/>
    <a:srgbClr val="CC6600"/>
    <a:srgbClr val="FF0066"/>
    <a:srgbClr val="FFFFFF"/>
    <a:srgbClr val="66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786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894DD2-A495-47B8-AA39-71B83167FB0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64296B5-FB07-4C01-8A27-D362E5CA50F5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rgbClr val="FFFFFF"/>
        </a:solidFill>
        <a:ln>
          <a:solidFill>
            <a:srgbClr val="0070C0"/>
          </a:solidFill>
        </a:ln>
      </dgm:spPr>
      <dgm:t>
        <a:bodyPr/>
        <a:lstStyle/>
        <a:p>
          <a:pPr rtl="0"/>
          <a:r>
            <a:rPr lang="ru-RU" sz="18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Кейс-технология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831A007-4D96-40C9-98E9-79C5E3862FA3}" type="parTrans" cxnId="{85A6AD54-6DED-4B4F-ABD3-35859AE3BFF1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4F0F446B-775B-407A-BACC-9F9C5557D7B3}" type="sibTrans" cxnId="{85A6AD54-6DED-4B4F-ABD3-35859AE3BFF1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DE5A047B-9811-4BEF-9731-4D882BEFEE3B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rgbClr val="FFC000"/>
        </a:solidFill>
        <a:ln>
          <a:solidFill>
            <a:srgbClr val="0070C0"/>
          </a:solidFill>
        </a:ln>
      </dgm:spPr>
      <dgm:t>
        <a:bodyPr/>
        <a:lstStyle/>
        <a:p>
          <a:pPr rtl="0"/>
          <a:r>
            <a:rPr lang="ru-RU" sz="18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Проектные методы обучения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B746D68-9554-4245-BB9A-8975AA16B284}" type="parTrans" cxnId="{2108E74F-8B40-4DAE-A0C3-A88672A57353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40EA0601-3230-40C5-95ED-CEB04DCA84E1}" type="sibTrans" cxnId="{2108E74F-8B40-4DAE-A0C3-A88672A57353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5EAF3370-32D2-4F51-BEC7-753268106D62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rgbClr val="92D050"/>
        </a:solidFill>
        <a:ln>
          <a:solidFill>
            <a:srgbClr val="0070C0"/>
          </a:solidFill>
        </a:ln>
      </dgm:spPr>
      <dgm:t>
        <a:bodyPr/>
        <a:lstStyle/>
        <a:p>
          <a:pPr rtl="0"/>
          <a:r>
            <a:rPr lang="ru-RU" sz="18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Система инновационной оценки «</a:t>
          </a:r>
          <a:r>
            <a:rPr lang="ru-RU" sz="1800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портфолио</a:t>
          </a:r>
          <a:r>
            <a:rPr lang="ru-RU" sz="18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»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AEEE1C7-7EE3-4554-867D-A3F0234A951B}" type="parTrans" cxnId="{F96F8FE3-F865-44C6-A728-BA74F2A3C6E9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7BB80398-A1DF-4B67-92BF-E89F44FCCEC6}" type="sibTrans" cxnId="{F96F8FE3-F865-44C6-A728-BA74F2A3C6E9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4FA11319-EFDF-42A0-9E20-15D60302ACF5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rgbClr val="00B0F0"/>
        </a:solidFill>
        <a:ln>
          <a:solidFill>
            <a:srgbClr val="0070C0"/>
          </a:solidFill>
        </a:ln>
      </dgm:spPr>
      <dgm:t>
        <a:bodyPr/>
        <a:lstStyle/>
        <a:p>
          <a:pPr rtl="0"/>
          <a:r>
            <a:rPr lang="ru-RU" sz="18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Развивающее обучение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0DFB9D1-5A9D-4E48-9F53-E07561AB884E}" type="parTrans" cxnId="{9B18C2FC-26D4-435C-815F-7FD6CAC7996D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F65A430A-0A8D-41F3-80A2-8B29D5B45BD6}" type="sibTrans" cxnId="{9B18C2FC-26D4-435C-815F-7FD6CAC7996D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5E1B74D5-48D9-45E7-9494-47E80A7EED4E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rgbClr val="FF0066"/>
        </a:solidFill>
        <a:ln>
          <a:solidFill>
            <a:srgbClr val="0070C0"/>
          </a:solidFill>
        </a:ln>
      </dgm:spPr>
      <dgm:t>
        <a:bodyPr/>
        <a:lstStyle/>
        <a:p>
          <a:pPr rtl="0"/>
          <a:r>
            <a:rPr lang="ru-RU" sz="18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Проблемное обучение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839A3E8-B50B-4954-B7E6-3555C4C5481A}" type="parTrans" cxnId="{D4E7841A-32E5-4636-B374-0455F9DFFD12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FE3362FE-C7CC-4534-BF6D-3F2A974ABB2D}" type="sibTrans" cxnId="{D4E7841A-32E5-4636-B374-0455F9DFFD12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4668B437-124F-4BEE-B251-0CAEA0864EF6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rgbClr val="00B050"/>
        </a:solidFill>
        <a:ln>
          <a:solidFill>
            <a:srgbClr val="0070C0"/>
          </a:solidFill>
        </a:ln>
      </dgm:spPr>
      <dgm:t>
        <a:bodyPr/>
        <a:lstStyle/>
        <a:p>
          <a:pPr rtl="0"/>
          <a:r>
            <a:rPr lang="ru-RU" sz="18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Коллективная система обучения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F22DECD-1CB9-495F-AB0A-BF7457786FCD}" type="parTrans" cxnId="{C5C089AE-7CBB-4462-81D3-04400F053E85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21B66B55-11B7-4DA2-91A8-5436BAAA4102}" type="sibTrans" cxnId="{C5C089AE-7CBB-4462-81D3-04400F053E85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6BA5FF1F-2AAB-4769-8D2A-4812144F5F85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rgbClr val="CC6600"/>
        </a:solidFill>
        <a:ln>
          <a:solidFill>
            <a:srgbClr val="0070C0"/>
          </a:solidFill>
        </a:ln>
      </dgm:spPr>
      <dgm:t>
        <a:bodyPr/>
        <a:lstStyle/>
        <a:p>
          <a:pPr rtl="0"/>
          <a:r>
            <a:rPr lang="ru-RU" sz="1800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Исследователь-ские</a:t>
          </a:r>
          <a:r>
            <a:rPr lang="ru-RU" sz="18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методы обучения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E061770-04CA-4FAB-A152-F9F60744842D}" type="parTrans" cxnId="{1D573572-7C6C-49E5-B271-EF66FB1286E6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3D014AD8-5D8E-48F3-9999-20145F8765F5}" type="sibTrans" cxnId="{1D573572-7C6C-49E5-B271-EF66FB1286E6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AE8AB20A-2FEA-4CBA-A136-86462DED986B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tx2">
            <a:lumMod val="75000"/>
          </a:schemeClr>
        </a:solidFill>
        <a:ln>
          <a:solidFill>
            <a:srgbClr val="0070C0"/>
          </a:solidFill>
        </a:ln>
      </dgm:spPr>
      <dgm:t>
        <a:bodyPr/>
        <a:lstStyle/>
        <a:p>
          <a:pPr rtl="0"/>
          <a:r>
            <a:rPr lang="ru-RU" sz="1800" b="1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Личностно-ориентирован-ная</a:t>
          </a:r>
          <a:r>
            <a:rPr lang="ru-RU" sz="18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технология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84373CD-53DA-49DA-962B-8DEF6108BDD8}" type="parTrans" cxnId="{30B0DF54-0D3A-4AEA-B981-606C4719FEF9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8B2067E9-6B61-4A99-AF83-24D9ECE7F125}" type="sibTrans" cxnId="{30B0DF54-0D3A-4AEA-B981-606C4719FEF9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820A8F21-93D9-4F77-B60B-4A989D5981D3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rgbClr val="0066FF"/>
        </a:solidFill>
        <a:ln>
          <a:solidFill>
            <a:srgbClr val="0070C0"/>
          </a:solidFill>
        </a:ln>
      </dgm:spPr>
      <dgm:t>
        <a:bodyPr/>
        <a:lstStyle/>
        <a:p>
          <a:pPr rtl="0"/>
          <a:r>
            <a:rPr lang="ru-RU" sz="1800" b="1" i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Здоровье -сберегающая </a:t>
          </a:r>
          <a:r>
            <a:rPr lang="ru-RU" sz="18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технология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88ED5DC-1690-474E-A69F-77B288966632}" type="parTrans" cxnId="{CF992278-EAEB-41E6-A606-08788747496A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BD55FC49-F81C-47EA-BE5C-7286F07CFF4C}" type="sibTrans" cxnId="{CF992278-EAEB-41E6-A606-08788747496A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B7062A34-1FA6-499A-B5D8-8913AD12C558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rgbClr val="FF6600"/>
        </a:solidFill>
        <a:ln>
          <a:solidFill>
            <a:srgbClr val="0070C0"/>
          </a:solidFill>
        </a:ln>
      </dgm:spPr>
      <dgm:t>
        <a:bodyPr/>
        <a:lstStyle/>
        <a:p>
          <a:pPr rtl="0"/>
          <a:r>
            <a:rPr lang="ru-RU" sz="18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Технология использования в обучении игровых методов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0263F64-46C6-467A-ACE8-DA0D1C47344A}" type="parTrans" cxnId="{01BE1487-5FCB-41C9-A3AE-F86117F0EDE8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1BA61908-EAB8-4F81-A66F-3740FFE66D09}" type="sibTrans" cxnId="{01BE1487-5FCB-41C9-A3AE-F86117F0EDE8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78214A9D-15A6-48D7-979F-14A243B18753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rgbClr val="FF0000"/>
        </a:solidFill>
        <a:ln>
          <a:solidFill>
            <a:srgbClr val="0070C0"/>
          </a:solidFill>
        </a:ln>
      </dgm:spPr>
      <dgm:t>
        <a:bodyPr/>
        <a:lstStyle/>
        <a:p>
          <a:pPr rtl="0"/>
          <a:r>
            <a:rPr lang="ru-RU" sz="18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Технология блочно-модульного обучения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575F074-915A-4D7D-996B-254E2EB4229C}" type="parTrans" cxnId="{1F8D72FE-6534-48F7-854A-5217BBB59097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8DB747C3-72DB-4452-B894-1BC3064E2CC4}" type="sibTrans" cxnId="{1F8D72FE-6534-48F7-854A-5217BBB59097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271BD26B-F76D-423A-A14B-7DA76A787F46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rgbClr val="FFFF00"/>
        </a:solidFill>
        <a:ln>
          <a:solidFill>
            <a:srgbClr val="0070C0"/>
          </a:solidFill>
        </a:ln>
      </dgm:spPr>
      <dgm:t>
        <a:bodyPr/>
        <a:lstStyle/>
        <a:p>
          <a:pPr rtl="0"/>
          <a:r>
            <a:rPr lang="ru-RU" sz="18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Технология мастерских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801E762-FCFA-4891-A06E-178A86115884}" type="parTrans" cxnId="{5948CDE0-2463-4221-8AF8-F74D3F412279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67C5856F-AAC2-4A74-8E3C-875D357C1428}" type="sibTrans" cxnId="{5948CDE0-2463-4221-8AF8-F74D3F412279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56E85BD5-32CD-4715-8BDF-28E7CC24436F}" type="pres">
      <dgm:prSet presAssocID="{DB894DD2-A495-47B8-AA39-71B83167FB0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876BE1A-8DD6-4B80-A1E4-82CD30A743D8}" type="pres">
      <dgm:prSet presAssocID="{A64296B5-FB07-4C01-8A27-D362E5CA50F5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E582C2-3942-4532-AC58-C25D705978CB}" type="pres">
      <dgm:prSet presAssocID="{4F0F446B-775B-407A-BACC-9F9C5557D7B3}" presName="sibTrans" presStyleCnt="0"/>
      <dgm:spPr/>
    </dgm:pt>
    <dgm:pt modelId="{675D4487-2A8A-4575-B001-4D75AA770E91}" type="pres">
      <dgm:prSet presAssocID="{DE5A047B-9811-4BEF-9731-4D882BEFEE3B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2215F3-F827-4153-BC95-AF3B06125178}" type="pres">
      <dgm:prSet presAssocID="{40EA0601-3230-40C5-95ED-CEB04DCA84E1}" presName="sibTrans" presStyleCnt="0"/>
      <dgm:spPr/>
    </dgm:pt>
    <dgm:pt modelId="{CFE6F316-EDA9-4380-AA12-D5DE62FF6B43}" type="pres">
      <dgm:prSet presAssocID="{5EAF3370-32D2-4F51-BEC7-753268106D62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A287AD-F9D6-426E-B359-6B39B1AABB47}" type="pres">
      <dgm:prSet presAssocID="{7BB80398-A1DF-4B67-92BF-E89F44FCCEC6}" presName="sibTrans" presStyleCnt="0"/>
      <dgm:spPr/>
    </dgm:pt>
    <dgm:pt modelId="{2574621E-5EBC-4DB2-B849-D74FEB955252}" type="pres">
      <dgm:prSet presAssocID="{4FA11319-EFDF-42A0-9E20-15D60302ACF5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FD1E06-2AEF-40D8-A09E-05F0F7F3D988}" type="pres">
      <dgm:prSet presAssocID="{F65A430A-0A8D-41F3-80A2-8B29D5B45BD6}" presName="sibTrans" presStyleCnt="0"/>
      <dgm:spPr/>
    </dgm:pt>
    <dgm:pt modelId="{65AFB0AE-2E31-47B3-BB80-1562DA99DA31}" type="pres">
      <dgm:prSet presAssocID="{5E1B74D5-48D9-45E7-9494-47E80A7EED4E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4FDD83-1317-4F84-B3C5-0845F88FF1C3}" type="pres">
      <dgm:prSet presAssocID="{FE3362FE-C7CC-4534-BF6D-3F2A974ABB2D}" presName="sibTrans" presStyleCnt="0"/>
      <dgm:spPr/>
    </dgm:pt>
    <dgm:pt modelId="{22039C75-0E60-4623-AE4F-26F364BA1965}" type="pres">
      <dgm:prSet presAssocID="{4668B437-124F-4BEE-B251-0CAEA0864EF6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71A4EA-BB0A-49C2-BC7A-96EEAEE21F0C}" type="pres">
      <dgm:prSet presAssocID="{21B66B55-11B7-4DA2-91A8-5436BAAA4102}" presName="sibTrans" presStyleCnt="0"/>
      <dgm:spPr/>
    </dgm:pt>
    <dgm:pt modelId="{896F00DF-AA63-433A-8052-B4FA98FD25E6}" type="pres">
      <dgm:prSet presAssocID="{6BA5FF1F-2AAB-4769-8D2A-4812144F5F85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7BA6B9-1D7F-4D41-9DBC-7A4C4843F1F0}" type="pres">
      <dgm:prSet presAssocID="{3D014AD8-5D8E-48F3-9999-20145F8765F5}" presName="sibTrans" presStyleCnt="0"/>
      <dgm:spPr/>
    </dgm:pt>
    <dgm:pt modelId="{AE4DFCF0-8BE9-4F16-828F-E246B9D84338}" type="pres">
      <dgm:prSet presAssocID="{AE8AB20A-2FEA-4CBA-A136-86462DED986B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992D36-9E5F-47E3-B0E4-4B0CBC6977FA}" type="pres">
      <dgm:prSet presAssocID="{8B2067E9-6B61-4A99-AF83-24D9ECE7F125}" presName="sibTrans" presStyleCnt="0"/>
      <dgm:spPr/>
    </dgm:pt>
    <dgm:pt modelId="{6492F552-F026-4585-BECF-C5B4C0F38C92}" type="pres">
      <dgm:prSet presAssocID="{820A8F21-93D9-4F77-B60B-4A989D5981D3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0D77C2-3890-4F5A-8BAB-4193A1A5F6EC}" type="pres">
      <dgm:prSet presAssocID="{BD55FC49-F81C-47EA-BE5C-7286F07CFF4C}" presName="sibTrans" presStyleCnt="0"/>
      <dgm:spPr/>
    </dgm:pt>
    <dgm:pt modelId="{A6CF560F-85E5-436F-A3B5-42D9BD344B1A}" type="pres">
      <dgm:prSet presAssocID="{B7062A34-1FA6-499A-B5D8-8913AD12C558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9597D9-D24E-4BB5-BE90-92B2905A0F59}" type="pres">
      <dgm:prSet presAssocID="{1BA61908-EAB8-4F81-A66F-3740FFE66D09}" presName="sibTrans" presStyleCnt="0"/>
      <dgm:spPr/>
    </dgm:pt>
    <dgm:pt modelId="{EE7A558E-C652-4EEC-800B-D1F89A621665}" type="pres">
      <dgm:prSet presAssocID="{78214A9D-15A6-48D7-979F-14A243B18753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25E5EB-4DAC-4998-B763-4DC12F3E64F9}" type="pres">
      <dgm:prSet presAssocID="{8DB747C3-72DB-4452-B894-1BC3064E2CC4}" presName="sibTrans" presStyleCnt="0"/>
      <dgm:spPr/>
    </dgm:pt>
    <dgm:pt modelId="{3FE97451-58A6-4E8D-A197-13EC6D8B8708}" type="pres">
      <dgm:prSet presAssocID="{271BD26B-F76D-423A-A14B-7DA76A787F46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388EDF-E5BC-42E1-A660-DB5D62B4A5A6}" type="presOf" srcId="{271BD26B-F76D-423A-A14B-7DA76A787F46}" destId="{3FE97451-58A6-4E8D-A197-13EC6D8B8708}" srcOrd="0" destOrd="0" presId="urn:microsoft.com/office/officeart/2005/8/layout/default"/>
    <dgm:cxn modelId="{D4E7841A-32E5-4636-B374-0455F9DFFD12}" srcId="{DB894DD2-A495-47B8-AA39-71B83167FB0B}" destId="{5E1B74D5-48D9-45E7-9494-47E80A7EED4E}" srcOrd="4" destOrd="0" parTransId="{4839A3E8-B50B-4954-B7E6-3555C4C5481A}" sibTransId="{FE3362FE-C7CC-4534-BF6D-3F2A974ABB2D}"/>
    <dgm:cxn modelId="{034A61A0-0A7C-4BDE-BD8F-B0F149C3FF0F}" type="presOf" srcId="{5E1B74D5-48D9-45E7-9494-47E80A7EED4E}" destId="{65AFB0AE-2E31-47B3-BB80-1562DA99DA31}" srcOrd="0" destOrd="0" presId="urn:microsoft.com/office/officeart/2005/8/layout/default"/>
    <dgm:cxn modelId="{4D02066A-D96C-4CA2-9976-AD3CFA8F06F1}" type="presOf" srcId="{4FA11319-EFDF-42A0-9E20-15D60302ACF5}" destId="{2574621E-5EBC-4DB2-B849-D74FEB955252}" srcOrd="0" destOrd="0" presId="urn:microsoft.com/office/officeart/2005/8/layout/default"/>
    <dgm:cxn modelId="{313FCF31-AC61-4A5B-AC5E-F4479F933327}" type="presOf" srcId="{820A8F21-93D9-4F77-B60B-4A989D5981D3}" destId="{6492F552-F026-4585-BECF-C5B4C0F38C92}" srcOrd="0" destOrd="0" presId="urn:microsoft.com/office/officeart/2005/8/layout/default"/>
    <dgm:cxn modelId="{5948CDE0-2463-4221-8AF8-F74D3F412279}" srcId="{DB894DD2-A495-47B8-AA39-71B83167FB0B}" destId="{271BD26B-F76D-423A-A14B-7DA76A787F46}" srcOrd="11" destOrd="0" parTransId="{4801E762-FCFA-4891-A06E-178A86115884}" sibTransId="{67C5856F-AAC2-4A74-8E3C-875D357C1428}"/>
    <dgm:cxn modelId="{1F8D72FE-6534-48F7-854A-5217BBB59097}" srcId="{DB894DD2-A495-47B8-AA39-71B83167FB0B}" destId="{78214A9D-15A6-48D7-979F-14A243B18753}" srcOrd="10" destOrd="0" parTransId="{C575F074-915A-4D7D-996B-254E2EB4229C}" sibTransId="{8DB747C3-72DB-4452-B894-1BC3064E2CC4}"/>
    <dgm:cxn modelId="{A883D460-67B9-4DBC-B4E4-A229660BFC3B}" type="presOf" srcId="{4668B437-124F-4BEE-B251-0CAEA0864EF6}" destId="{22039C75-0E60-4623-AE4F-26F364BA1965}" srcOrd="0" destOrd="0" presId="urn:microsoft.com/office/officeart/2005/8/layout/default"/>
    <dgm:cxn modelId="{F4C7A296-02A3-4E47-95BE-0306FC44B335}" type="presOf" srcId="{B7062A34-1FA6-499A-B5D8-8913AD12C558}" destId="{A6CF560F-85E5-436F-A3B5-42D9BD344B1A}" srcOrd="0" destOrd="0" presId="urn:microsoft.com/office/officeart/2005/8/layout/default"/>
    <dgm:cxn modelId="{7322E53C-F3D9-4B15-8ECB-5533525917F5}" type="presOf" srcId="{A64296B5-FB07-4C01-8A27-D362E5CA50F5}" destId="{A876BE1A-8DD6-4B80-A1E4-82CD30A743D8}" srcOrd="0" destOrd="0" presId="urn:microsoft.com/office/officeart/2005/8/layout/default"/>
    <dgm:cxn modelId="{85A6AD54-6DED-4B4F-ABD3-35859AE3BFF1}" srcId="{DB894DD2-A495-47B8-AA39-71B83167FB0B}" destId="{A64296B5-FB07-4C01-8A27-D362E5CA50F5}" srcOrd="0" destOrd="0" parTransId="{B831A007-4D96-40C9-98E9-79C5E3862FA3}" sibTransId="{4F0F446B-775B-407A-BACC-9F9C5557D7B3}"/>
    <dgm:cxn modelId="{2108E74F-8B40-4DAE-A0C3-A88672A57353}" srcId="{DB894DD2-A495-47B8-AA39-71B83167FB0B}" destId="{DE5A047B-9811-4BEF-9731-4D882BEFEE3B}" srcOrd="1" destOrd="0" parTransId="{9B746D68-9554-4245-BB9A-8975AA16B284}" sibTransId="{40EA0601-3230-40C5-95ED-CEB04DCA84E1}"/>
    <dgm:cxn modelId="{D9B4E1B9-5383-47AD-AD9B-13F8DA8D74C5}" type="presOf" srcId="{AE8AB20A-2FEA-4CBA-A136-86462DED986B}" destId="{AE4DFCF0-8BE9-4F16-828F-E246B9D84338}" srcOrd="0" destOrd="0" presId="urn:microsoft.com/office/officeart/2005/8/layout/default"/>
    <dgm:cxn modelId="{84AF33CC-2B6A-44AD-8A35-61335B7A49F4}" type="presOf" srcId="{78214A9D-15A6-48D7-979F-14A243B18753}" destId="{EE7A558E-C652-4EEC-800B-D1F89A621665}" srcOrd="0" destOrd="0" presId="urn:microsoft.com/office/officeart/2005/8/layout/default"/>
    <dgm:cxn modelId="{D45F8E98-1AD5-4C61-B2F4-C7E85B02ECB6}" type="presOf" srcId="{DE5A047B-9811-4BEF-9731-4D882BEFEE3B}" destId="{675D4487-2A8A-4575-B001-4D75AA770E91}" srcOrd="0" destOrd="0" presId="urn:microsoft.com/office/officeart/2005/8/layout/default"/>
    <dgm:cxn modelId="{F96F8FE3-F865-44C6-A728-BA74F2A3C6E9}" srcId="{DB894DD2-A495-47B8-AA39-71B83167FB0B}" destId="{5EAF3370-32D2-4F51-BEC7-753268106D62}" srcOrd="2" destOrd="0" parTransId="{DAEEE1C7-7EE3-4554-867D-A3F0234A951B}" sibTransId="{7BB80398-A1DF-4B67-92BF-E89F44FCCEC6}"/>
    <dgm:cxn modelId="{FBE830D0-2E0C-45AF-9433-A6142C1AC653}" type="presOf" srcId="{6BA5FF1F-2AAB-4769-8D2A-4812144F5F85}" destId="{896F00DF-AA63-433A-8052-B4FA98FD25E6}" srcOrd="0" destOrd="0" presId="urn:microsoft.com/office/officeart/2005/8/layout/default"/>
    <dgm:cxn modelId="{CF992278-EAEB-41E6-A606-08788747496A}" srcId="{DB894DD2-A495-47B8-AA39-71B83167FB0B}" destId="{820A8F21-93D9-4F77-B60B-4A989D5981D3}" srcOrd="8" destOrd="0" parTransId="{288ED5DC-1690-474E-A69F-77B288966632}" sibTransId="{BD55FC49-F81C-47EA-BE5C-7286F07CFF4C}"/>
    <dgm:cxn modelId="{6ADE484C-4CFF-4298-BE91-84BB65F4BA22}" type="presOf" srcId="{5EAF3370-32D2-4F51-BEC7-753268106D62}" destId="{CFE6F316-EDA9-4380-AA12-D5DE62FF6B43}" srcOrd="0" destOrd="0" presId="urn:microsoft.com/office/officeart/2005/8/layout/default"/>
    <dgm:cxn modelId="{9B18C2FC-26D4-435C-815F-7FD6CAC7996D}" srcId="{DB894DD2-A495-47B8-AA39-71B83167FB0B}" destId="{4FA11319-EFDF-42A0-9E20-15D60302ACF5}" srcOrd="3" destOrd="0" parTransId="{F0DFB9D1-5A9D-4E48-9F53-E07561AB884E}" sibTransId="{F65A430A-0A8D-41F3-80A2-8B29D5B45BD6}"/>
    <dgm:cxn modelId="{30B0DF54-0D3A-4AEA-B981-606C4719FEF9}" srcId="{DB894DD2-A495-47B8-AA39-71B83167FB0B}" destId="{AE8AB20A-2FEA-4CBA-A136-86462DED986B}" srcOrd="7" destOrd="0" parTransId="{784373CD-53DA-49DA-962B-8DEF6108BDD8}" sibTransId="{8B2067E9-6B61-4A99-AF83-24D9ECE7F125}"/>
    <dgm:cxn modelId="{FC2A60EC-8A87-4096-9736-69B614629F77}" type="presOf" srcId="{DB894DD2-A495-47B8-AA39-71B83167FB0B}" destId="{56E85BD5-32CD-4715-8BDF-28E7CC24436F}" srcOrd="0" destOrd="0" presId="urn:microsoft.com/office/officeart/2005/8/layout/default"/>
    <dgm:cxn modelId="{01BE1487-5FCB-41C9-A3AE-F86117F0EDE8}" srcId="{DB894DD2-A495-47B8-AA39-71B83167FB0B}" destId="{B7062A34-1FA6-499A-B5D8-8913AD12C558}" srcOrd="9" destOrd="0" parTransId="{B0263F64-46C6-467A-ACE8-DA0D1C47344A}" sibTransId="{1BA61908-EAB8-4F81-A66F-3740FFE66D09}"/>
    <dgm:cxn modelId="{1D573572-7C6C-49E5-B271-EF66FB1286E6}" srcId="{DB894DD2-A495-47B8-AA39-71B83167FB0B}" destId="{6BA5FF1F-2AAB-4769-8D2A-4812144F5F85}" srcOrd="6" destOrd="0" parTransId="{FE061770-04CA-4FAB-A152-F9F60744842D}" sibTransId="{3D014AD8-5D8E-48F3-9999-20145F8765F5}"/>
    <dgm:cxn modelId="{C5C089AE-7CBB-4462-81D3-04400F053E85}" srcId="{DB894DD2-A495-47B8-AA39-71B83167FB0B}" destId="{4668B437-124F-4BEE-B251-0CAEA0864EF6}" srcOrd="5" destOrd="0" parTransId="{AF22DECD-1CB9-495F-AB0A-BF7457786FCD}" sibTransId="{21B66B55-11B7-4DA2-91A8-5436BAAA4102}"/>
    <dgm:cxn modelId="{125BFDE4-EED9-4B9B-8CEB-BA4F76C27CB8}" type="presParOf" srcId="{56E85BD5-32CD-4715-8BDF-28E7CC24436F}" destId="{A876BE1A-8DD6-4B80-A1E4-82CD30A743D8}" srcOrd="0" destOrd="0" presId="urn:microsoft.com/office/officeart/2005/8/layout/default"/>
    <dgm:cxn modelId="{1B6914F2-A25F-4E67-B11E-BE7682B6DDD9}" type="presParOf" srcId="{56E85BD5-32CD-4715-8BDF-28E7CC24436F}" destId="{C9E582C2-3942-4532-AC58-C25D705978CB}" srcOrd="1" destOrd="0" presId="urn:microsoft.com/office/officeart/2005/8/layout/default"/>
    <dgm:cxn modelId="{DA4521F1-6644-4785-AA8F-AFF502A5DCB9}" type="presParOf" srcId="{56E85BD5-32CD-4715-8BDF-28E7CC24436F}" destId="{675D4487-2A8A-4575-B001-4D75AA770E91}" srcOrd="2" destOrd="0" presId="urn:microsoft.com/office/officeart/2005/8/layout/default"/>
    <dgm:cxn modelId="{75AFD22B-7BD1-484F-87D4-01DADA5B96D8}" type="presParOf" srcId="{56E85BD5-32CD-4715-8BDF-28E7CC24436F}" destId="{882215F3-F827-4153-BC95-AF3B06125178}" srcOrd="3" destOrd="0" presId="urn:microsoft.com/office/officeart/2005/8/layout/default"/>
    <dgm:cxn modelId="{F72D5067-541A-4901-8B42-0A45CA4D31E6}" type="presParOf" srcId="{56E85BD5-32CD-4715-8BDF-28E7CC24436F}" destId="{CFE6F316-EDA9-4380-AA12-D5DE62FF6B43}" srcOrd="4" destOrd="0" presId="urn:microsoft.com/office/officeart/2005/8/layout/default"/>
    <dgm:cxn modelId="{E6D86E93-9209-48FA-B468-CD1F20BF0DE0}" type="presParOf" srcId="{56E85BD5-32CD-4715-8BDF-28E7CC24436F}" destId="{CDA287AD-F9D6-426E-B359-6B39B1AABB47}" srcOrd="5" destOrd="0" presId="urn:microsoft.com/office/officeart/2005/8/layout/default"/>
    <dgm:cxn modelId="{F3817507-91A6-41AC-96C7-9CBD1A29D278}" type="presParOf" srcId="{56E85BD5-32CD-4715-8BDF-28E7CC24436F}" destId="{2574621E-5EBC-4DB2-B849-D74FEB955252}" srcOrd="6" destOrd="0" presId="urn:microsoft.com/office/officeart/2005/8/layout/default"/>
    <dgm:cxn modelId="{19FEE9C5-D73B-45BA-99F0-3568D35D43EE}" type="presParOf" srcId="{56E85BD5-32CD-4715-8BDF-28E7CC24436F}" destId="{B3FD1E06-2AEF-40D8-A09E-05F0F7F3D988}" srcOrd="7" destOrd="0" presId="urn:microsoft.com/office/officeart/2005/8/layout/default"/>
    <dgm:cxn modelId="{4FA73C7D-2640-4AC7-A261-F16C92A5103E}" type="presParOf" srcId="{56E85BD5-32CD-4715-8BDF-28E7CC24436F}" destId="{65AFB0AE-2E31-47B3-BB80-1562DA99DA31}" srcOrd="8" destOrd="0" presId="urn:microsoft.com/office/officeart/2005/8/layout/default"/>
    <dgm:cxn modelId="{27ED58E1-CA99-4657-89A0-B0E1E1AF6073}" type="presParOf" srcId="{56E85BD5-32CD-4715-8BDF-28E7CC24436F}" destId="{824FDD83-1317-4F84-B3C5-0845F88FF1C3}" srcOrd="9" destOrd="0" presId="urn:microsoft.com/office/officeart/2005/8/layout/default"/>
    <dgm:cxn modelId="{BF23B807-E042-45B9-B49F-756C8CB430C7}" type="presParOf" srcId="{56E85BD5-32CD-4715-8BDF-28E7CC24436F}" destId="{22039C75-0E60-4623-AE4F-26F364BA1965}" srcOrd="10" destOrd="0" presId="urn:microsoft.com/office/officeart/2005/8/layout/default"/>
    <dgm:cxn modelId="{09B08571-2BB4-4544-BEB1-39F56F80AAB3}" type="presParOf" srcId="{56E85BD5-32CD-4715-8BDF-28E7CC24436F}" destId="{B571A4EA-BB0A-49C2-BC7A-96EEAEE21F0C}" srcOrd="11" destOrd="0" presId="urn:microsoft.com/office/officeart/2005/8/layout/default"/>
    <dgm:cxn modelId="{D557DE31-E981-4CF3-9024-E8812B6BE778}" type="presParOf" srcId="{56E85BD5-32CD-4715-8BDF-28E7CC24436F}" destId="{896F00DF-AA63-433A-8052-B4FA98FD25E6}" srcOrd="12" destOrd="0" presId="urn:microsoft.com/office/officeart/2005/8/layout/default"/>
    <dgm:cxn modelId="{43CD3633-D65C-488F-9FD0-5A2FD99CA824}" type="presParOf" srcId="{56E85BD5-32CD-4715-8BDF-28E7CC24436F}" destId="{397BA6B9-1D7F-4D41-9DBC-7A4C4843F1F0}" srcOrd="13" destOrd="0" presId="urn:microsoft.com/office/officeart/2005/8/layout/default"/>
    <dgm:cxn modelId="{DEE8F80E-15F7-416C-812D-5125BD150CDB}" type="presParOf" srcId="{56E85BD5-32CD-4715-8BDF-28E7CC24436F}" destId="{AE4DFCF0-8BE9-4F16-828F-E246B9D84338}" srcOrd="14" destOrd="0" presId="urn:microsoft.com/office/officeart/2005/8/layout/default"/>
    <dgm:cxn modelId="{637DAC7C-A0EB-4EDB-A2B7-AD8AB05365B5}" type="presParOf" srcId="{56E85BD5-32CD-4715-8BDF-28E7CC24436F}" destId="{D7992D36-9E5F-47E3-B0E4-4B0CBC6977FA}" srcOrd="15" destOrd="0" presId="urn:microsoft.com/office/officeart/2005/8/layout/default"/>
    <dgm:cxn modelId="{2BA18560-DEE7-4A93-888F-D1A5C9FF65BA}" type="presParOf" srcId="{56E85BD5-32CD-4715-8BDF-28E7CC24436F}" destId="{6492F552-F026-4585-BECF-C5B4C0F38C92}" srcOrd="16" destOrd="0" presId="urn:microsoft.com/office/officeart/2005/8/layout/default"/>
    <dgm:cxn modelId="{0965FECE-362F-4BBA-AF64-5488C059B2E8}" type="presParOf" srcId="{56E85BD5-32CD-4715-8BDF-28E7CC24436F}" destId="{1D0D77C2-3890-4F5A-8BAB-4193A1A5F6EC}" srcOrd="17" destOrd="0" presId="urn:microsoft.com/office/officeart/2005/8/layout/default"/>
    <dgm:cxn modelId="{750C97B9-CA82-4BBB-8655-A4863AE3BE34}" type="presParOf" srcId="{56E85BD5-32CD-4715-8BDF-28E7CC24436F}" destId="{A6CF560F-85E5-436F-A3B5-42D9BD344B1A}" srcOrd="18" destOrd="0" presId="urn:microsoft.com/office/officeart/2005/8/layout/default"/>
    <dgm:cxn modelId="{137EB6A1-88F5-4B98-B4DC-2CB482E7C5F4}" type="presParOf" srcId="{56E85BD5-32CD-4715-8BDF-28E7CC24436F}" destId="{0D9597D9-D24E-4BB5-BE90-92B2905A0F59}" srcOrd="19" destOrd="0" presId="urn:microsoft.com/office/officeart/2005/8/layout/default"/>
    <dgm:cxn modelId="{DE7FACCC-786F-45B9-9AFD-723B8C8A01A0}" type="presParOf" srcId="{56E85BD5-32CD-4715-8BDF-28E7CC24436F}" destId="{EE7A558E-C652-4EEC-800B-D1F89A621665}" srcOrd="20" destOrd="0" presId="urn:microsoft.com/office/officeart/2005/8/layout/default"/>
    <dgm:cxn modelId="{CAA1F5BE-5EE2-4743-8FB9-5BFBE1AE6FB6}" type="presParOf" srcId="{56E85BD5-32CD-4715-8BDF-28E7CC24436F}" destId="{8625E5EB-4DAC-4998-B763-4DC12F3E64F9}" srcOrd="21" destOrd="0" presId="urn:microsoft.com/office/officeart/2005/8/layout/default"/>
    <dgm:cxn modelId="{3EA89089-1F23-46BF-B83B-21BABFCFBAC8}" type="presParOf" srcId="{56E85BD5-32CD-4715-8BDF-28E7CC24436F}" destId="{3FE97451-58A6-4E8D-A197-13EC6D8B8708}" srcOrd="22" destOrd="0" presId="urn:microsoft.com/office/officeart/2005/8/layout/default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876BE1A-8DD6-4B80-A1E4-82CD30A743D8}">
      <dsp:nvSpPr>
        <dsp:cNvPr id="0" name=""/>
        <dsp:cNvSpPr/>
      </dsp:nvSpPr>
      <dsp:spPr>
        <a:xfrm>
          <a:off x="2458" y="608765"/>
          <a:ext cx="1950221" cy="1170133"/>
        </a:xfrm>
        <a:prstGeom prst="rect">
          <a:avLst/>
        </a:prstGeom>
        <a:solidFill>
          <a:srgbClr val="FFFFFF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Кейс-технология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458" y="608765"/>
        <a:ext cx="1950221" cy="1170133"/>
      </dsp:txXfrm>
    </dsp:sp>
    <dsp:sp modelId="{675D4487-2A8A-4575-B001-4D75AA770E91}">
      <dsp:nvSpPr>
        <dsp:cNvPr id="0" name=""/>
        <dsp:cNvSpPr/>
      </dsp:nvSpPr>
      <dsp:spPr>
        <a:xfrm>
          <a:off x="2147702" y="608765"/>
          <a:ext cx="1950221" cy="1170133"/>
        </a:xfrm>
        <a:prstGeom prst="rect">
          <a:avLst/>
        </a:prstGeom>
        <a:solidFill>
          <a:srgbClr val="FFC000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Проектные методы обучения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147702" y="608765"/>
        <a:ext cx="1950221" cy="1170133"/>
      </dsp:txXfrm>
    </dsp:sp>
    <dsp:sp modelId="{CFE6F316-EDA9-4380-AA12-D5DE62FF6B43}">
      <dsp:nvSpPr>
        <dsp:cNvPr id="0" name=""/>
        <dsp:cNvSpPr/>
      </dsp:nvSpPr>
      <dsp:spPr>
        <a:xfrm>
          <a:off x="4292946" y="608765"/>
          <a:ext cx="1950221" cy="1170133"/>
        </a:xfrm>
        <a:prstGeom prst="rect">
          <a:avLst/>
        </a:prstGeom>
        <a:solidFill>
          <a:srgbClr val="92D050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Система инновационной оценки «</a:t>
          </a:r>
          <a:r>
            <a:rPr lang="ru-RU" sz="18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портфолио</a:t>
          </a:r>
          <a:r>
            <a:rPr lang="ru-RU" sz="18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»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92946" y="608765"/>
        <a:ext cx="1950221" cy="1170133"/>
      </dsp:txXfrm>
    </dsp:sp>
    <dsp:sp modelId="{2574621E-5EBC-4DB2-B849-D74FEB955252}">
      <dsp:nvSpPr>
        <dsp:cNvPr id="0" name=""/>
        <dsp:cNvSpPr/>
      </dsp:nvSpPr>
      <dsp:spPr>
        <a:xfrm>
          <a:off x="6438189" y="608765"/>
          <a:ext cx="1950221" cy="1170133"/>
        </a:xfrm>
        <a:prstGeom prst="rect">
          <a:avLst/>
        </a:prstGeom>
        <a:solidFill>
          <a:srgbClr val="00B0F0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Развивающее обучение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438189" y="608765"/>
        <a:ext cx="1950221" cy="1170133"/>
      </dsp:txXfrm>
    </dsp:sp>
    <dsp:sp modelId="{65AFB0AE-2E31-47B3-BB80-1562DA99DA31}">
      <dsp:nvSpPr>
        <dsp:cNvPr id="0" name=""/>
        <dsp:cNvSpPr/>
      </dsp:nvSpPr>
      <dsp:spPr>
        <a:xfrm>
          <a:off x="2458" y="1973920"/>
          <a:ext cx="1950221" cy="1170133"/>
        </a:xfrm>
        <a:prstGeom prst="rect">
          <a:avLst/>
        </a:prstGeom>
        <a:solidFill>
          <a:srgbClr val="FF0066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Проблемное обучение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458" y="1973920"/>
        <a:ext cx="1950221" cy="1170133"/>
      </dsp:txXfrm>
    </dsp:sp>
    <dsp:sp modelId="{22039C75-0E60-4623-AE4F-26F364BA1965}">
      <dsp:nvSpPr>
        <dsp:cNvPr id="0" name=""/>
        <dsp:cNvSpPr/>
      </dsp:nvSpPr>
      <dsp:spPr>
        <a:xfrm>
          <a:off x="2147702" y="1973920"/>
          <a:ext cx="1950221" cy="1170133"/>
        </a:xfrm>
        <a:prstGeom prst="rect">
          <a:avLst/>
        </a:prstGeom>
        <a:solidFill>
          <a:srgbClr val="00B050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Коллективная система обучения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147702" y="1973920"/>
        <a:ext cx="1950221" cy="1170133"/>
      </dsp:txXfrm>
    </dsp:sp>
    <dsp:sp modelId="{896F00DF-AA63-433A-8052-B4FA98FD25E6}">
      <dsp:nvSpPr>
        <dsp:cNvPr id="0" name=""/>
        <dsp:cNvSpPr/>
      </dsp:nvSpPr>
      <dsp:spPr>
        <a:xfrm>
          <a:off x="4292946" y="1973920"/>
          <a:ext cx="1950221" cy="1170133"/>
        </a:xfrm>
        <a:prstGeom prst="rect">
          <a:avLst/>
        </a:prstGeom>
        <a:solidFill>
          <a:srgbClr val="CC6600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Исследователь-ские</a:t>
          </a:r>
          <a:r>
            <a:rPr lang="ru-RU" sz="18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методы обучения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92946" y="1973920"/>
        <a:ext cx="1950221" cy="1170133"/>
      </dsp:txXfrm>
    </dsp:sp>
    <dsp:sp modelId="{AE4DFCF0-8BE9-4F16-828F-E246B9D84338}">
      <dsp:nvSpPr>
        <dsp:cNvPr id="0" name=""/>
        <dsp:cNvSpPr/>
      </dsp:nvSpPr>
      <dsp:spPr>
        <a:xfrm>
          <a:off x="6438189" y="1973920"/>
          <a:ext cx="1950221" cy="1170133"/>
        </a:xfrm>
        <a:prstGeom prst="rect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Личностно-ориентирован-ная</a:t>
          </a:r>
          <a:r>
            <a:rPr lang="ru-RU" sz="18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технология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438189" y="1973920"/>
        <a:ext cx="1950221" cy="1170133"/>
      </dsp:txXfrm>
    </dsp:sp>
    <dsp:sp modelId="{6492F552-F026-4585-BECF-C5B4C0F38C92}">
      <dsp:nvSpPr>
        <dsp:cNvPr id="0" name=""/>
        <dsp:cNvSpPr/>
      </dsp:nvSpPr>
      <dsp:spPr>
        <a:xfrm>
          <a:off x="2458" y="3339075"/>
          <a:ext cx="1950221" cy="1170133"/>
        </a:xfrm>
        <a:prstGeom prst="rect">
          <a:avLst/>
        </a:prstGeom>
        <a:solidFill>
          <a:srgbClr val="0066FF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Здоровье -сберегающая </a:t>
          </a:r>
          <a:r>
            <a:rPr lang="ru-RU" sz="18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технология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458" y="3339075"/>
        <a:ext cx="1950221" cy="1170133"/>
      </dsp:txXfrm>
    </dsp:sp>
    <dsp:sp modelId="{A6CF560F-85E5-436F-A3B5-42D9BD344B1A}">
      <dsp:nvSpPr>
        <dsp:cNvPr id="0" name=""/>
        <dsp:cNvSpPr/>
      </dsp:nvSpPr>
      <dsp:spPr>
        <a:xfrm>
          <a:off x="2147702" y="3339075"/>
          <a:ext cx="1950221" cy="1170133"/>
        </a:xfrm>
        <a:prstGeom prst="rect">
          <a:avLst/>
        </a:prstGeom>
        <a:solidFill>
          <a:srgbClr val="FF6600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Технология использования в обучении игровых методов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147702" y="3339075"/>
        <a:ext cx="1950221" cy="1170133"/>
      </dsp:txXfrm>
    </dsp:sp>
    <dsp:sp modelId="{EE7A558E-C652-4EEC-800B-D1F89A621665}">
      <dsp:nvSpPr>
        <dsp:cNvPr id="0" name=""/>
        <dsp:cNvSpPr/>
      </dsp:nvSpPr>
      <dsp:spPr>
        <a:xfrm>
          <a:off x="4292946" y="3339075"/>
          <a:ext cx="1950221" cy="1170133"/>
        </a:xfrm>
        <a:prstGeom prst="rect">
          <a:avLst/>
        </a:prstGeom>
        <a:solidFill>
          <a:srgbClr val="FF0000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Технология блочно-модульного обучения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92946" y="3339075"/>
        <a:ext cx="1950221" cy="1170133"/>
      </dsp:txXfrm>
    </dsp:sp>
    <dsp:sp modelId="{3FE97451-58A6-4E8D-A197-13EC6D8B8708}">
      <dsp:nvSpPr>
        <dsp:cNvPr id="0" name=""/>
        <dsp:cNvSpPr/>
      </dsp:nvSpPr>
      <dsp:spPr>
        <a:xfrm>
          <a:off x="6438189" y="3339075"/>
          <a:ext cx="1950221" cy="1170133"/>
        </a:xfrm>
        <a:prstGeom prst="rect">
          <a:avLst/>
        </a:prstGeom>
        <a:solidFill>
          <a:srgbClr val="FFFF00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Технология мастерских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438189" y="3339075"/>
        <a:ext cx="1950221" cy="11701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F274F322-70D0-4BF8-BC5A-FA0A49D920DD}" type="slidenum">
              <a:rPr lang="ru-RU"/>
              <a:pPr/>
              <a:t>28</a:t>
            </a:fld>
            <a:endParaRPr lang="ru-RU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B6D46A25-43B4-4C5A-A260-4984D370D31F}" type="slidenum">
              <a:rPr lang="ru-RU"/>
              <a:pPr/>
              <a:t>29</a:t>
            </a:fld>
            <a:endParaRPr lang="ru-RU"/>
          </a:p>
        </p:txBody>
      </p:sp>
      <p:sp>
        <p:nvSpPr>
          <p:cNvPr id="296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E8EA3C8D-6E9F-41A4-B029-43D4982A2521}" type="slidenum">
              <a:rPr lang="ru-RU"/>
              <a:pPr/>
              <a:t>30</a:t>
            </a:fld>
            <a:endParaRPr lang="ru-RU"/>
          </a:p>
        </p:txBody>
      </p:sp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5B2868C-9248-433B-ABAA-CA87E563434D}" type="slidenum">
              <a:rPr lang="ru-RU" sz="1200">
                <a:solidFill>
                  <a:srgbClr val="000000"/>
                </a:solidFill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30</a:t>
            </a:fld>
            <a:endParaRPr lang="ru-RU" sz="1200">
              <a:solidFill>
                <a:srgbClr val="000000"/>
              </a:solidFill>
            </a:endParaRPr>
          </a:p>
        </p:txBody>
      </p:sp>
      <p:sp>
        <p:nvSpPr>
          <p:cNvPr id="3379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 and tex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■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Tahoma"/>
                <a:ea typeface="Tahoma"/>
                <a:cs typeface="Tahoma"/>
                <a:sym typeface="Tahoma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Tahoma"/>
                <a:ea typeface="Tahoma"/>
                <a:cs typeface="Tahoma"/>
                <a:sym typeface="Tahoma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Tahoma"/>
                <a:ea typeface="Tahoma"/>
                <a:cs typeface="Tahoma"/>
                <a:sym typeface="Tahoma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Tahoma"/>
                <a:ea typeface="Tahoma"/>
                <a:cs typeface="Tahoma"/>
                <a:sym typeface="Tahoma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Tahoma"/>
                <a:ea typeface="Tahoma"/>
                <a:cs typeface="Tahoma"/>
                <a:sym typeface="Tahoma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Tahoma"/>
                <a:ea typeface="Tahoma"/>
                <a:cs typeface="Tahoma"/>
                <a:sym typeface="Tahoma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Tahoma"/>
                <a:ea typeface="Tahoma"/>
                <a:cs typeface="Tahoma"/>
                <a:sym typeface="Tahoma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Tahoma"/>
                <a:ea typeface="Tahoma"/>
                <a:cs typeface="Tahoma"/>
                <a:sym typeface="Tahoma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12/2/2022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ctrTitle" idx="4294967295"/>
          </p:nvPr>
        </p:nvSpPr>
        <p:spPr>
          <a:xfrm>
            <a:off x="0" y="404813"/>
            <a:ext cx="8607425" cy="5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Tahoma"/>
              <a:buNone/>
            </a:pPr>
            <a:r>
              <a:rPr lang="ru-RU" sz="2000" b="1" i="0" u="none" strike="noStrike" cap="none" dirty="0" smtClean="0">
                <a:solidFill>
                  <a:schemeClr val="dk2"/>
                </a:solidFill>
                <a:latin typeface="Times New Roman" pitchFamily="18" charset="0"/>
                <a:cs typeface="Times New Roman" pitchFamily="18" charset="0"/>
                <a:sym typeface="Tahoma"/>
              </a:rPr>
              <a:t>Волжский филиал ГАПОУ «Волгоградский медицинский колледж»</a:t>
            </a:r>
            <a:r>
              <a:rPr lang="en-US" sz="2000" b="1" i="0" u="none" strike="noStrike" cap="none" dirty="0" smtClean="0">
                <a:solidFill>
                  <a:schemeClr val="dk2"/>
                </a:solidFill>
                <a:latin typeface="Times New Roman" pitchFamily="18" charset="0"/>
                <a:cs typeface="Times New Roman" pitchFamily="18" charset="0"/>
                <a:sym typeface="Tahoma"/>
              </a:rPr>
              <a:t> </a:t>
            </a:r>
            <a:r>
              <a:rPr lang="ru-RU" sz="800" b="1" i="0" u="none" strike="noStrike" cap="none" dirty="0" smtClean="0">
                <a:solidFill>
                  <a:schemeClr val="dk2"/>
                </a:solidFill>
                <a:latin typeface="Times New Roman" pitchFamily="18" charset="0"/>
                <a:cs typeface="Times New Roman" pitchFamily="18" charset="0"/>
                <a:sym typeface="Tahoma"/>
              </a:rPr>
              <a:t/>
            </a:r>
            <a:br>
              <a:rPr lang="ru-RU" sz="800" b="1" i="0" u="none" strike="noStrike" cap="none" dirty="0" smtClean="0">
                <a:solidFill>
                  <a:schemeClr val="dk2"/>
                </a:solidFill>
                <a:latin typeface="Times New Roman" pitchFamily="18" charset="0"/>
                <a:cs typeface="Times New Roman" pitchFamily="18" charset="0"/>
                <a:sym typeface="Tahoma"/>
              </a:rPr>
            </a:br>
            <a:r>
              <a:rPr lang="en-US" sz="2000" b="1" i="0" u="none" strike="noStrike" cap="none" dirty="0">
                <a:solidFill>
                  <a:schemeClr val="dk2"/>
                </a:solidFill>
                <a:latin typeface="Times New Roman" pitchFamily="18" charset="0"/>
                <a:cs typeface="Times New Roman" pitchFamily="18" charset="0"/>
                <a:sym typeface="Tahoma"/>
              </a:rPr>
              <a:t/>
            </a:r>
            <a:br>
              <a:rPr lang="en-US" sz="2000" b="1" i="0" u="none" strike="noStrike" cap="none" dirty="0">
                <a:solidFill>
                  <a:schemeClr val="dk2"/>
                </a:solidFill>
                <a:latin typeface="Times New Roman" pitchFamily="18" charset="0"/>
                <a:cs typeface="Times New Roman" pitchFamily="18" charset="0"/>
                <a:sym typeface="Tahoma"/>
              </a:rPr>
            </a:br>
            <a:r>
              <a:rPr lang="en-US" sz="5400" b="1" i="0" u="none" strike="noStrike" cap="none" dirty="0">
                <a:solidFill>
                  <a:schemeClr val="dk2"/>
                </a:solidFill>
                <a:latin typeface="Times New Roman" pitchFamily="18" charset="0"/>
                <a:cs typeface="Times New Roman" pitchFamily="18" charset="0"/>
                <a:sym typeface="Tahoma"/>
              </a:rPr>
              <a:t> </a:t>
            </a:r>
            <a:r>
              <a:rPr lang="en-US" sz="6000" b="1" i="1" u="none" strike="noStrike" cap="none" dirty="0" err="1" smtClean="0">
                <a:solidFill>
                  <a:schemeClr val="dk2"/>
                </a:solidFill>
                <a:latin typeface="Times New Roman" pitchFamily="18" charset="0"/>
                <a:cs typeface="Times New Roman" pitchFamily="18" charset="0"/>
                <a:sym typeface="Tahoma"/>
              </a:rPr>
              <a:t>Современные</a:t>
            </a:r>
            <a:r>
              <a:rPr lang="en-US" sz="6000" b="1" i="1" u="none" strike="noStrike" cap="none" dirty="0" smtClean="0">
                <a:solidFill>
                  <a:schemeClr val="dk2"/>
                </a:solidFill>
                <a:latin typeface="Times New Roman" pitchFamily="18" charset="0"/>
                <a:cs typeface="Times New Roman" pitchFamily="18" charset="0"/>
                <a:sym typeface="Tahoma"/>
              </a:rPr>
              <a:t> </a:t>
            </a:r>
            <a:r>
              <a:rPr lang="en-US" sz="6000" b="1" i="1" u="none" strike="noStrike" cap="none" dirty="0">
                <a:solidFill>
                  <a:schemeClr val="dk2"/>
                </a:solidFill>
                <a:latin typeface="Times New Roman" pitchFamily="18" charset="0"/>
                <a:cs typeface="Times New Roman" pitchFamily="18" charset="0"/>
                <a:sym typeface="Tahoma"/>
              </a:rPr>
              <a:t/>
            </a:r>
            <a:br>
              <a:rPr lang="en-US" sz="6000" b="1" i="1" u="none" strike="noStrike" cap="none" dirty="0">
                <a:solidFill>
                  <a:schemeClr val="dk2"/>
                </a:solidFill>
                <a:latin typeface="Times New Roman" pitchFamily="18" charset="0"/>
                <a:cs typeface="Times New Roman" pitchFamily="18" charset="0"/>
                <a:sym typeface="Tahoma"/>
              </a:rPr>
            </a:br>
            <a:r>
              <a:rPr lang="ru-RU" sz="6000" b="1" i="1" u="none" strike="noStrike" cap="none" dirty="0" smtClean="0">
                <a:solidFill>
                  <a:schemeClr val="dk2"/>
                </a:solidFill>
                <a:latin typeface="Times New Roman" pitchFamily="18" charset="0"/>
                <a:cs typeface="Times New Roman" pitchFamily="18" charset="0"/>
                <a:sym typeface="Tahoma"/>
              </a:rPr>
              <a:t>педагогические</a:t>
            </a:r>
            <a:r>
              <a:rPr lang="en-US" sz="6000" b="1" i="1" u="none" strike="noStrike" cap="none" dirty="0" smtClean="0">
                <a:solidFill>
                  <a:schemeClr val="dk2"/>
                </a:solidFill>
                <a:latin typeface="Times New Roman" pitchFamily="18" charset="0"/>
                <a:cs typeface="Times New Roman" pitchFamily="18" charset="0"/>
                <a:sym typeface="Tahoma"/>
              </a:rPr>
              <a:t> </a:t>
            </a:r>
            <a:r>
              <a:rPr lang="en-US" sz="6000" b="1" i="1" u="none" strike="noStrike" cap="none" dirty="0" err="1" smtClean="0">
                <a:solidFill>
                  <a:schemeClr val="dk2"/>
                </a:solidFill>
                <a:latin typeface="Times New Roman" pitchFamily="18" charset="0"/>
                <a:cs typeface="Times New Roman" pitchFamily="18" charset="0"/>
                <a:sym typeface="Tahoma"/>
              </a:rPr>
              <a:t>технологии</a:t>
            </a:r>
            <a: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(в рамках СПО)</a:t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Резник А.Г.,</a:t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Баёва Н.А.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" name="Google Shape;33;p5" descr="Картинка 51 из 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381500"/>
            <a:ext cx="2981325" cy="2476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5" descr="Картинка 60 из 199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817704" y="5115339"/>
            <a:ext cx="2332383" cy="14179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2"/>
          <p:cNvSpPr txBox="1"/>
          <p:nvPr/>
        </p:nvSpPr>
        <p:spPr>
          <a:xfrm>
            <a:off x="611186" y="346841"/>
            <a:ext cx="8064500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ru-RU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Игровое  проектирование</a:t>
            </a:r>
            <a:r>
              <a:rPr lang="ru-RU" sz="1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22"/>
          <p:cNvSpPr txBox="1"/>
          <p:nvPr/>
        </p:nvSpPr>
        <p:spPr>
          <a:xfrm>
            <a:off x="0" y="2544417"/>
            <a:ext cx="8869293" cy="29262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just">
              <a:buClr>
                <a:srgbClr val="161645"/>
              </a:buClr>
              <a:buSzPts val="2400"/>
            </a:pPr>
            <a:endParaRPr lang="ru-RU" sz="2400" dirty="0" smtClean="0"/>
          </a:p>
          <a:p>
            <a:pPr marL="179387" lvl="0" indent="-179387" algn="just">
              <a:buClr>
                <a:srgbClr val="161645"/>
              </a:buClr>
              <a:buSzPts val="2800"/>
            </a:pPr>
            <a:endParaRPr lang="ru-RU" sz="2400" b="1" i="0" u="none" dirty="0" smtClean="0">
              <a:solidFill>
                <a:srgbClr val="161645"/>
              </a:solidFill>
              <a:latin typeface="Times New Roman" pitchFamily="18" charset="0"/>
              <a:ea typeface="Arial Narrow"/>
              <a:cs typeface="Times New Roman" pitchFamily="18" charset="0"/>
              <a:sym typeface="Arial Narrow"/>
            </a:endParaRPr>
          </a:p>
          <a:p>
            <a:pPr marL="179387" marR="0" lvl="0" indent="-179387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1645"/>
              </a:buClr>
              <a:buSzPts val="2800"/>
              <a:buFont typeface="Arial Narrow"/>
              <a:buNone/>
            </a:pP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179387" marR="0" lvl="0" indent="-17938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 i="0" u="none" dirty="0">
              <a:solidFill>
                <a:srgbClr val="BFBFB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dirty="0">
              <a:solidFill>
                <a:srgbClr val="BFBFB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2" name="Google Shape;152;p22"/>
          <p:cNvSpPr txBox="1">
            <a:spLocks/>
          </p:cNvSpPr>
          <p:nvPr/>
        </p:nvSpPr>
        <p:spPr>
          <a:xfrm>
            <a:off x="315309" y="2207173"/>
            <a:ext cx="9065173" cy="4650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79387" marR="0" lvl="0" indent="-179387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161645"/>
                </a:solidFill>
                <a:effectLst/>
                <a:uLnTx/>
                <a:uFillTx/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/>
            </a:r>
            <a:b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161645"/>
                </a:solidFill>
                <a:effectLst/>
                <a:uLnTx/>
                <a:uFillTx/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</a:b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161645"/>
                </a:solidFill>
                <a:effectLst/>
                <a:uLnTx/>
                <a:uFillTx/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/>
            </a:r>
            <a:b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161645"/>
                </a:solidFill>
                <a:effectLst/>
                <a:uLnTx/>
                <a:uFillTx/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</a:b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161645"/>
                </a:solidFill>
                <a:effectLst/>
                <a:uLnTx/>
                <a:uFillTx/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/>
            </a:r>
            <a:b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161645"/>
                </a:solidFill>
                <a:effectLst/>
                <a:uLnTx/>
                <a:uFillTx/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</a:b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161645"/>
                </a:solidFill>
                <a:effectLst/>
                <a:uLnTx/>
                <a:uFillTx/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/>
            </a:r>
            <a:b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161645"/>
                </a:solidFill>
                <a:effectLst/>
                <a:uLnTx/>
                <a:uFillTx/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</a:b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Times New Roman" pitchFamily="18" charset="0"/>
              <a:ea typeface="Tahoma"/>
              <a:cs typeface="Times New Roman" pitchFamily="18" charset="0"/>
              <a:sym typeface="Tahoma"/>
            </a:endParaRPr>
          </a:p>
        </p:txBody>
      </p:sp>
      <p:sp>
        <p:nvSpPr>
          <p:cNvPr id="15" name="Google Shape;154;p22"/>
          <p:cNvSpPr txBox="1"/>
          <p:nvPr/>
        </p:nvSpPr>
        <p:spPr>
          <a:xfrm>
            <a:off x="590165" y="3599903"/>
            <a:ext cx="8064500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ru-RU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Ситуационно-ролевая игра </a:t>
            </a:r>
            <a:r>
              <a:rPr lang="ru-RU" sz="1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36027" y="4335517"/>
            <a:ext cx="818230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b="1" u="sng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Цель</a:t>
            </a:r>
            <a:r>
              <a:rPr lang="ru-RU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- в виде инсценировки создать перед аудиторией правдивую историческую, правовую, социально-психологическую ситуацию и затем дать возможность оценить поступки и поведение участников игры. </a:t>
            </a:r>
            <a:endParaRPr lang="ru-RU" sz="2300" dirty="0"/>
          </a:p>
        </p:txBody>
      </p:sp>
      <p:sp>
        <p:nvSpPr>
          <p:cNvPr id="19" name="Google Shape;152;p22"/>
          <p:cNvSpPr txBox="1">
            <a:spLocks noGrp="1"/>
          </p:cNvSpPr>
          <p:nvPr>
            <p:ph type="ctrTitle"/>
          </p:nvPr>
        </p:nvSpPr>
        <p:spPr>
          <a:xfrm>
            <a:off x="346841" y="1828802"/>
            <a:ext cx="8513380" cy="16711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just"/>
            <a:r>
              <a:rPr lang="ru-RU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300" b="1" u="sng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Цель</a:t>
            </a:r>
            <a:r>
              <a:rPr lang="ru-RU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 — процесс создания или совершенствования проектов.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Участников занятия можно разбить на группы, каждая из которых будет разрабатывать свой проект. </a:t>
            </a:r>
            <a:br>
              <a:rPr lang="ru-RU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</a:br>
            <a:r>
              <a:rPr lang="ru-RU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Игровое проектирование может включать проекты разного типа: исследовательский, поисковый, творческий,</a:t>
            </a:r>
            <a:br>
              <a:rPr lang="ru-RU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</a:br>
            <a:r>
              <a:rPr lang="ru-RU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аналитический, прогностический.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…………………………..</a:t>
            </a:r>
            <a:r>
              <a:rPr lang="ru-RU" sz="28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     </a:t>
            </a:r>
            <a:br>
              <a:rPr lang="ru-RU" sz="28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</a:b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/>
            </a:r>
            <a:br>
              <a:rPr lang="ru-RU" sz="28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</a:br>
            <a:r>
              <a:rPr lang="ru-RU" sz="28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/>
            </a:r>
            <a:br>
              <a:rPr lang="ru-RU" sz="28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</a:br>
            <a:r>
              <a:rPr lang="ru-RU" sz="28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/>
            </a:r>
            <a:br>
              <a:rPr lang="ru-RU" sz="28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</a:br>
            <a:endParaRPr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3338"/>
          </a:xfrm>
        </p:spPr>
        <p:txBody>
          <a:bodyPr/>
          <a:lstStyle/>
          <a:p>
            <a:pPr lvl="0"/>
            <a:r>
              <a:rPr lang="ru-RU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 дискуссии</a:t>
            </a:r>
            <a:endParaRPr lang="ru-RU" sz="2800" b="1" i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57200" y="653242"/>
            <a:ext cx="8229600" cy="5420140"/>
          </a:xfrm>
        </p:spPr>
        <p:txBody>
          <a:bodyPr/>
          <a:lstStyle/>
          <a:p>
            <a:pPr marL="0" lvl="0" indent="0" algn="just">
              <a:spcBef>
                <a:spcPts val="0"/>
              </a:spcBef>
              <a:buClr>
                <a:srgbClr val="161645"/>
              </a:buClr>
              <a:buSzPts val="2400"/>
              <a:buNone/>
            </a:pPr>
            <a:r>
              <a:rPr lang="ru-RU" sz="2300" b="1" u="sng" dirty="0" smtClean="0">
                <a:solidFill>
                  <a:srgbClr val="C00000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Дискуссия</a:t>
            </a:r>
            <a:r>
              <a:rPr lang="ru-RU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— обмен мнениями по какому-либо вопросу в соответствии с более или менее определёнными правилами процедуры. 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0"/>
              </a:spcBef>
              <a:buClr>
                <a:srgbClr val="161645"/>
              </a:buClr>
              <a:buSzPts val="2400"/>
              <a:buNone/>
            </a:pPr>
            <a:r>
              <a:rPr lang="ru-RU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К интенсивным технологиям обучения относятся групповые и межгрупповые дискуссии</a:t>
            </a:r>
            <a:r>
              <a:rPr lang="ru-RU" sz="20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.</a:t>
            </a:r>
          </a:p>
          <a:p>
            <a:pPr marL="0" lvl="0" indent="0" algn="just">
              <a:spcBef>
                <a:spcPts val="0"/>
              </a:spcBef>
              <a:buClr>
                <a:srgbClr val="161645"/>
              </a:buClr>
              <a:buSzPts val="2400"/>
              <a:buNone/>
            </a:pPr>
            <a:endParaRPr lang="ru-RU" sz="800" b="1" dirty="0" smtClean="0">
              <a:solidFill>
                <a:srgbClr val="161645"/>
              </a:solidFill>
              <a:latin typeface="Times New Roman" pitchFamily="18" charset="0"/>
              <a:ea typeface="Arial Narrow"/>
              <a:cs typeface="Times New Roman" pitchFamily="18" charset="0"/>
              <a:sym typeface="Arial Narrow"/>
            </a:endParaRPr>
          </a:p>
          <a:p>
            <a:pPr marL="0" lvl="0" indent="0" algn="ctr">
              <a:spcBef>
                <a:spcPts val="0"/>
              </a:spcBef>
              <a:buClr>
                <a:srgbClr val="161645"/>
              </a:buClr>
              <a:buSzPts val="2400"/>
              <a:buNone/>
            </a:pPr>
            <a:r>
              <a:rPr lang="en-US" sz="2800" b="1" i="1" u="sng" dirty="0" err="1" smtClean="0">
                <a:solidFill>
                  <a:srgbClr val="C00000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Кейс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– </a:t>
            </a:r>
            <a:r>
              <a:rPr lang="en-US" sz="2800" b="1" i="1" u="sng" dirty="0" err="1" smtClean="0">
                <a:solidFill>
                  <a:srgbClr val="C00000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стади</a:t>
            </a:r>
            <a:endParaRPr lang="ru-RU" sz="2800" b="1" i="1" u="sng" dirty="0" smtClean="0">
              <a:solidFill>
                <a:srgbClr val="C00000"/>
              </a:solidFill>
              <a:latin typeface="Times New Roman" pitchFamily="18" charset="0"/>
              <a:ea typeface="Arial"/>
              <a:cs typeface="Times New Roman" pitchFamily="18" charset="0"/>
              <a:sym typeface="Arial"/>
            </a:endParaRPr>
          </a:p>
          <a:p>
            <a:pPr marL="0" indent="0" algn="just">
              <a:spcBef>
                <a:spcPts val="0"/>
              </a:spcBef>
              <a:buClr>
                <a:srgbClr val="161645"/>
              </a:buClr>
              <a:buSzPts val="2400"/>
              <a:buNone/>
            </a:pPr>
            <a:r>
              <a:rPr lang="ru-RU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Этот метод отличается большим объемом материала, так как помимо описания случая предоставляется и весь объем информации, которым могут пользоваться студенты. </a:t>
            </a:r>
            <a:r>
              <a:rPr lang="en-US" sz="2300" b="1" dirty="0" err="1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Основной</a:t>
            </a:r>
            <a:r>
              <a:rPr lang="en-US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en-US" sz="2300" b="1" dirty="0" err="1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упор</a:t>
            </a:r>
            <a:r>
              <a:rPr lang="en-US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в </a:t>
            </a:r>
            <a:r>
              <a:rPr lang="en-US" sz="2300" b="1" dirty="0" err="1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работе</a:t>
            </a:r>
            <a:r>
              <a:rPr lang="en-US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en-US" sz="2300" b="1" dirty="0" err="1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над</a:t>
            </a:r>
            <a:r>
              <a:rPr lang="en-US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en-US" sz="2300" b="1" dirty="0" err="1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случаем</a:t>
            </a:r>
            <a:r>
              <a:rPr lang="en-US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en-US" sz="2300" b="1" dirty="0" err="1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делается</a:t>
            </a:r>
            <a:r>
              <a:rPr lang="en-US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en-US" sz="2300" b="1" dirty="0" err="1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на</a:t>
            </a:r>
            <a:r>
              <a:rPr lang="en-US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en-US" sz="2300" b="1" dirty="0" err="1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анализ</a:t>
            </a:r>
            <a:r>
              <a:rPr lang="en-US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и </a:t>
            </a:r>
            <a:r>
              <a:rPr lang="en-US" sz="2300" b="1" dirty="0" err="1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синтез</a:t>
            </a:r>
            <a:r>
              <a:rPr lang="en-US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en-US" sz="2300" b="1" dirty="0" err="1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проблемы</a:t>
            </a:r>
            <a:r>
              <a:rPr lang="en-US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и </a:t>
            </a:r>
            <a:r>
              <a:rPr lang="en-US" sz="2300" b="1" dirty="0" err="1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на</a:t>
            </a:r>
            <a:r>
              <a:rPr lang="en-US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en-US" sz="2300" b="1" dirty="0" err="1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принятие</a:t>
            </a:r>
            <a:r>
              <a:rPr lang="en-US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en-US" sz="2300" b="1" dirty="0" err="1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решений</a:t>
            </a:r>
            <a:r>
              <a:rPr lang="en-US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.</a:t>
            </a:r>
            <a:endParaRPr lang="ru-RU" sz="2300" b="1" dirty="0" smtClean="0">
              <a:solidFill>
                <a:srgbClr val="161645"/>
              </a:solidFill>
              <a:latin typeface="Times New Roman" pitchFamily="18" charset="0"/>
              <a:ea typeface="Arial Narrow"/>
              <a:cs typeface="Times New Roman" pitchFamily="18" charset="0"/>
              <a:sym typeface="Arial Narrow"/>
            </a:endParaRPr>
          </a:p>
          <a:p>
            <a:pPr marL="0" lvl="0" indent="0" algn="just">
              <a:spcBef>
                <a:spcPts val="0"/>
              </a:spcBef>
              <a:buClr>
                <a:srgbClr val="161645"/>
              </a:buClr>
              <a:buSzPts val="2400"/>
              <a:buNone/>
            </a:pPr>
            <a:r>
              <a:rPr lang="ru-RU" sz="2300" b="1" u="sng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Цель метода </a:t>
            </a:r>
            <a:r>
              <a:rPr lang="ru-RU" sz="2300" b="1" u="sng" dirty="0" err="1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кейс-стади</a:t>
            </a:r>
            <a:r>
              <a:rPr lang="ru-RU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– совместными усилиями группы студентов проанализировать представленную ситуацию, разработать варианты проблем, найти их практическое решение, закончить оценкой предложенных алгоритмов и выбором лучшего из них</a:t>
            </a:r>
            <a:r>
              <a:rPr lang="ru-RU" sz="2300" b="1" dirty="0" smtClean="0">
                <a:solidFill>
                  <a:srgbClr val="161645"/>
                </a:solidFill>
                <a:latin typeface="Arial Narrow"/>
                <a:ea typeface="Arial Narrow"/>
                <a:cs typeface="Arial Narrow"/>
                <a:sym typeface="Arial Narrow"/>
              </a:rPr>
              <a:t>.</a:t>
            </a:r>
            <a:endParaRPr lang="ru-RU" sz="2300" dirty="0" smtClean="0"/>
          </a:p>
          <a:p>
            <a:pPr marL="0" indent="0" algn="just">
              <a:spcBef>
                <a:spcPts val="0"/>
              </a:spcBef>
              <a:buClr>
                <a:srgbClr val="161645"/>
              </a:buClr>
              <a:buSzPts val="2400"/>
              <a:buNone/>
            </a:pP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0"/>
              </a:spcBef>
              <a:buClr>
                <a:srgbClr val="161645"/>
              </a:buClr>
              <a:buSzPts val="2400"/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5"/>
          <p:cNvSpPr txBox="1">
            <a:spLocks noGrp="1"/>
          </p:cNvSpPr>
          <p:nvPr>
            <p:ph type="title"/>
          </p:nvPr>
        </p:nvSpPr>
        <p:spPr>
          <a:xfrm>
            <a:off x="500062" y="285750"/>
            <a:ext cx="8183562" cy="765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000"/>
              <a:buFont typeface="Arial"/>
              <a:buNone/>
            </a:pPr>
            <a:r>
              <a:rPr lang="en-US" sz="4000" b="1" i="1" u="sng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Виды кейсов</a:t>
            </a:r>
            <a:endParaRPr/>
          </a:p>
        </p:txBody>
      </p:sp>
      <p:pic>
        <p:nvPicPr>
          <p:cNvPr id="180" name="Google Shape;180;p25" descr="documen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5536" y="1282399"/>
            <a:ext cx="1440160" cy="1246292"/>
          </a:xfrm>
          <a:prstGeom prst="rect">
            <a:avLst/>
          </a:prstGeom>
          <a:solidFill>
            <a:srgbClr val="ECECEC"/>
          </a:solidFill>
          <a:ln w="8890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81" name="Google Shape;181;p25" descr="24240_img2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67544" y="2996952"/>
            <a:ext cx="1310258" cy="1164114"/>
          </a:xfrm>
          <a:prstGeom prst="rect">
            <a:avLst/>
          </a:prstGeom>
          <a:solidFill>
            <a:srgbClr val="ECECEC"/>
          </a:solidFill>
          <a:ln w="8890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82" name="Google Shape;182;p25" descr="item_5209.jp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27595" y="4806314"/>
            <a:ext cx="1870941" cy="1286981"/>
          </a:xfrm>
          <a:prstGeom prst="rect">
            <a:avLst/>
          </a:prstGeom>
          <a:solidFill>
            <a:srgbClr val="ECECEC"/>
          </a:solidFill>
          <a:ln w="8890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83" name="Google Shape;183;p25"/>
          <p:cNvSpPr txBox="1"/>
          <p:nvPr/>
        </p:nvSpPr>
        <p:spPr>
          <a:xfrm>
            <a:off x="1995377" y="1388734"/>
            <a:ext cx="6715125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1645"/>
              </a:buClr>
              <a:buSzPts val="2400"/>
              <a:buFont typeface="Arial"/>
              <a:buNone/>
            </a:pP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Печатный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кейс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(</a:t>
            </a: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может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содержать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графики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, </a:t>
            </a: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таблицы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, </a:t>
            </a: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диаграммы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, </a:t>
            </a: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иллюстрации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, </a:t>
            </a: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что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делает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его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более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наглядным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).</a:t>
            </a:r>
            <a:endParaRPr sz="2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" name="Google Shape;184;p25"/>
          <p:cNvSpPr txBox="1"/>
          <p:nvPr/>
        </p:nvSpPr>
        <p:spPr>
          <a:xfrm>
            <a:off x="2124075" y="2999773"/>
            <a:ext cx="6715125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1645"/>
              </a:buClr>
              <a:buSzPts val="2400"/>
              <a:buFont typeface="Arial"/>
              <a:buNone/>
            </a:pP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Мультимедиа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- </a:t>
            </a: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кейс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(</a:t>
            </a: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наиболее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популярный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в </a:t>
            </a: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последнее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время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, </a:t>
            </a: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но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зависит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от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технического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оснащения</a:t>
            </a:r>
            <a:r>
              <a:rPr lang="en-US" sz="2300" b="1" i="1" u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).</a:t>
            </a:r>
            <a:endParaRPr sz="2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5" name="Google Shape;185;p25"/>
          <p:cNvSpPr txBox="1"/>
          <p:nvPr/>
        </p:nvSpPr>
        <p:spPr>
          <a:xfrm>
            <a:off x="2145643" y="4637197"/>
            <a:ext cx="6715125" cy="193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lang="en-US" sz="2300" b="1" i="1" u="none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Видео</a:t>
            </a:r>
            <a:r>
              <a:rPr lang="en-US" sz="2300" b="1" i="1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кейс</a:t>
            </a:r>
            <a:r>
              <a:rPr lang="en-US" sz="2300" b="1" i="1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(</a:t>
            </a:r>
            <a:r>
              <a:rPr lang="en-US" sz="2300" b="1" i="1" u="none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может</a:t>
            </a:r>
            <a:r>
              <a:rPr lang="en-US" sz="2300" b="1" i="1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содержать</a:t>
            </a:r>
            <a:r>
              <a:rPr lang="en-US" sz="2300" b="1" i="1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фильм</a:t>
            </a:r>
            <a:r>
              <a:rPr lang="en-US" sz="2300" b="1" i="1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, </a:t>
            </a:r>
            <a:r>
              <a:rPr lang="en-US" sz="2300" b="1" i="1" u="none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аудио</a:t>
            </a:r>
            <a:r>
              <a:rPr lang="en-US" sz="2300" b="1" i="1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и </a:t>
            </a:r>
            <a:r>
              <a:rPr lang="en-US" sz="2300" b="1" i="1" u="none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видео</a:t>
            </a:r>
            <a:r>
              <a:rPr lang="en-US" sz="2300" b="1" i="1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материалы</a:t>
            </a:r>
            <a:r>
              <a:rPr lang="en-US" sz="2300" b="1" i="1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. </a:t>
            </a:r>
            <a:r>
              <a:rPr lang="en-US" sz="2300" b="1" i="1" u="none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Его</a:t>
            </a:r>
            <a:r>
              <a:rPr lang="en-US" sz="2300" b="1" i="1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минус</a:t>
            </a:r>
            <a:r>
              <a:rPr lang="en-US" sz="2300" b="1" i="1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- </a:t>
            </a:r>
            <a:r>
              <a:rPr lang="en-US" sz="2300" b="1" i="1" u="none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ограничена</a:t>
            </a:r>
            <a:r>
              <a:rPr lang="en-US" sz="2300" b="1" i="1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возможность</a:t>
            </a:r>
            <a:r>
              <a:rPr lang="en-US" sz="2300" b="1" i="1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многократного</a:t>
            </a:r>
            <a:r>
              <a:rPr lang="en-US" sz="2300" b="1" i="1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просмотра</a:t>
            </a:r>
            <a:r>
              <a:rPr lang="en-US" sz="2300" b="1" i="1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→ </a:t>
            </a:r>
            <a:r>
              <a:rPr lang="en-US" sz="2300" b="1" i="1" u="none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искажение</a:t>
            </a:r>
            <a:r>
              <a:rPr lang="en-US" sz="2300" b="1" i="1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00" b="1" i="1" u="none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информации</a:t>
            </a:r>
            <a:r>
              <a:rPr lang="en-US" sz="2300" b="1" i="1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и </a:t>
            </a:r>
            <a:r>
              <a:rPr lang="en-US" sz="2300" b="1" i="1" u="none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ошибки</a:t>
            </a:r>
            <a:r>
              <a:rPr lang="en-US" sz="2300" b="1" i="1" u="none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).</a:t>
            </a:r>
            <a:endParaRPr sz="2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6" name="Google Shape;186;p25"/>
          <p:cNvSpPr/>
          <p:nvPr/>
        </p:nvSpPr>
        <p:spPr>
          <a:xfrm>
            <a:off x="827087" y="260350"/>
            <a:ext cx="7489825" cy="1223962"/>
          </a:xfrm>
          <a:prstGeom prst="ellipse">
            <a:avLst/>
          </a:prstGeom>
          <a:gradFill>
            <a:gsLst>
              <a:gs pos="0">
                <a:srgbClr val="9966FF"/>
              </a:gs>
              <a:gs pos="100000">
                <a:srgbClr val="99CCFF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25"/>
          <p:cNvSpPr txBox="1"/>
          <p:nvPr/>
        </p:nvSpPr>
        <p:spPr>
          <a:xfrm>
            <a:off x="668446" y="425395"/>
            <a:ext cx="8183562" cy="765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000"/>
              <a:buFont typeface="Arial"/>
              <a:buNone/>
            </a:pPr>
            <a:r>
              <a:rPr lang="en-US" sz="40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Виды</a:t>
            </a:r>
            <a:r>
              <a:rPr lang="en-US" sz="40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40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кейсов</a:t>
            </a:r>
            <a:endParaRPr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1435" y="227341"/>
            <a:ext cx="8229600" cy="957815"/>
          </a:xfrm>
        </p:spPr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Проектные методы обучения</a:t>
            </a:r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3779" y="1372514"/>
            <a:ext cx="8229600" cy="4770783"/>
          </a:xfrm>
        </p:spPr>
        <p:txBody>
          <a:bodyPr/>
          <a:lstStyle/>
          <a:p>
            <a:pPr indent="0" algn="just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это технология, предполагающая совокупность исследовательских, поисковых, проблемных методов, реализуемых через учебные проекты, творческих по самой своей сути, которые в максимальной мере учитывают особенности и возможности каждого обучаемого и создают условия для развития его потенциальных возможностей.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 descr="https://myslide.ru/documents_3/b78f08ca2d70be85dbab6b4efc814c2f/img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0"/>
          <p:cNvSpPr txBox="1">
            <a:spLocks noGrp="1"/>
          </p:cNvSpPr>
          <p:nvPr>
            <p:ph type="title"/>
          </p:nvPr>
        </p:nvSpPr>
        <p:spPr>
          <a:xfrm>
            <a:off x="499843" y="350126"/>
            <a:ext cx="8229600" cy="564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000"/>
              <a:buFont typeface="Times New Roman"/>
              <a:buNone/>
            </a:pPr>
            <a:r>
              <a:rPr lang="en-US" sz="3800" b="1" i="0" u="none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Проект</a:t>
            </a:r>
            <a:r>
              <a:rPr lang="en-US" sz="3800" b="1" i="0" u="none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</a:t>
            </a:r>
            <a:r>
              <a:rPr lang="en-US" sz="3800" b="1" i="0" u="none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это</a:t>
            </a:r>
            <a:r>
              <a:rPr lang="en-US" sz="3800" b="1" i="0" u="none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lang="en-US" sz="3800" b="1" i="0" u="none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800" dirty="0">
              <a:solidFill>
                <a:srgbClr val="C00000"/>
              </a:solidFill>
            </a:endParaRPr>
          </a:p>
        </p:txBody>
      </p:sp>
      <p:sp>
        <p:nvSpPr>
          <p:cNvPr id="132" name="Google Shape;132;p20"/>
          <p:cNvSpPr txBox="1">
            <a:spLocks noGrp="1"/>
          </p:cNvSpPr>
          <p:nvPr>
            <p:ph type="body" idx="1"/>
          </p:nvPr>
        </p:nvSpPr>
        <p:spPr>
          <a:xfrm>
            <a:off x="279291" y="850195"/>
            <a:ext cx="8485187" cy="54598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■"/>
            </a:pP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отражение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ru-RU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интересов</a:t>
            </a:r>
            <a:r>
              <a:rPr lang="en-US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ru-RU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участников</a:t>
            </a:r>
            <a:r>
              <a:rPr lang="ru-RU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,</a:t>
            </a:r>
            <a:endParaRPr sz="23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just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■"/>
            </a:pPr>
            <a:r>
              <a:rPr lang="ru-RU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о</a:t>
            </a:r>
            <a:r>
              <a:rPr lang="en-US" sz="2300" b="1" i="0" u="none" dirty="0" err="1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рганизованная</a:t>
            </a:r>
            <a:r>
              <a:rPr lang="ru-RU" sz="2300" b="1" dirty="0" smtClean="0"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«</a:t>
            </a:r>
            <a:r>
              <a:rPr lang="en-US" sz="2300" b="1" i="0" u="none" dirty="0" err="1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самодеятельность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» (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принципы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самообразования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,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выбора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индивидуальной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траектории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решения</a:t>
            </a:r>
            <a:r>
              <a:rPr lang="ru-RU" sz="2300" b="1" dirty="0" smtClean="0"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проблемы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»,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разработки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«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своего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» </a:t>
            </a:r>
            <a:r>
              <a:rPr lang="en-US" sz="2300" b="1" i="0" u="none" dirty="0" err="1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планадействий</a:t>
            </a:r>
            <a:r>
              <a:rPr lang="en-US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)</a:t>
            </a:r>
            <a:r>
              <a:rPr lang="ru-RU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,</a:t>
            </a:r>
            <a:endParaRPr sz="23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just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■"/>
            </a:pP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работа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в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команде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(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роли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лидера-организатора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,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исполнителя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,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резонера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,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эксперта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, </a:t>
            </a:r>
            <a:r>
              <a:rPr lang="ru-RU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исследователя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, </a:t>
            </a:r>
            <a:r>
              <a:rPr lang="ru-RU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оформителя</a:t>
            </a:r>
            <a:r>
              <a:rPr lang="en-US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и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т.д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.)</a:t>
            </a:r>
            <a:endParaRPr sz="23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just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■"/>
            </a:pP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творческая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лаборатория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(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многовариантность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путей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решения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,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поиск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ru-RU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альтернатив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, </a:t>
            </a:r>
            <a:r>
              <a:rPr lang="ru-RU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принцип</a:t>
            </a:r>
            <a:r>
              <a:rPr lang="en-US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ru-RU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оригинальности</a:t>
            </a:r>
            <a:r>
              <a:rPr lang="en-US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)</a:t>
            </a:r>
            <a:r>
              <a:rPr lang="ru-RU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,</a:t>
            </a:r>
            <a:endParaRPr sz="23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just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■"/>
            </a:pP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организация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ценностных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смыслов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(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социальная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значимость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),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формирование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«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гражданского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сознания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»,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опыт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«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социальной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ru-RU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коммуникации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» </a:t>
            </a:r>
            <a:r>
              <a:rPr lang="ru-RU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,</a:t>
            </a:r>
            <a:r>
              <a:rPr lang="en-US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endParaRPr sz="23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just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■"/>
            </a:pP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свободный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выбор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образовательной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области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,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тематики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проекта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,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траектории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деятельности</a:t>
            </a:r>
            <a:r>
              <a:rPr lang="ru-RU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,</a:t>
            </a:r>
            <a:r>
              <a:rPr lang="en-US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endParaRPr sz="23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just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■"/>
            </a:pP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включение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всех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субъектов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в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поисковую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,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исследовательскую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деятельность</a:t>
            </a:r>
            <a:r>
              <a:rPr lang="ru-RU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,</a:t>
            </a:r>
            <a:endParaRPr sz="23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just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■"/>
            </a:pP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систематическое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отслеживание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результатов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работы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, </a:t>
            </a:r>
            <a:r>
              <a:rPr lang="en-US" sz="2300" b="1" i="0" u="none" dirty="0" err="1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презентации</a:t>
            </a:r>
            <a:r>
              <a:rPr lang="ru-RU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,</a:t>
            </a:r>
            <a:r>
              <a:rPr lang="en-US" sz="2300" b="1" i="0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endParaRPr sz="23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just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■"/>
            </a:pP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фиксированное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время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,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контроль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и </a:t>
            </a:r>
            <a:r>
              <a:rPr lang="en-US" sz="2300" b="1" i="0" u="none" dirty="0" err="1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рефлексия</a:t>
            </a:r>
            <a:r>
              <a:rPr lang="en-US" sz="2300" b="1" i="0" u="none" dirty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.</a:t>
            </a:r>
            <a:endParaRPr sz="2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262" y="495355"/>
            <a:ext cx="8229600" cy="560250"/>
          </a:xfrm>
        </p:spPr>
        <p:txBody>
          <a:bodyPr/>
          <a:lstStyle/>
          <a:p>
            <a:r>
              <a:rPr lang="ru-RU" sz="3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Требования к учебному проекту</a:t>
            </a:r>
            <a:endParaRPr lang="ru-RU" sz="3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30702"/>
            <a:ext cx="8087710" cy="5049078"/>
          </a:xfrm>
        </p:spPr>
        <p:txBody>
          <a:bodyPr/>
          <a:lstStyle/>
          <a:p>
            <a:pPr marL="180000" indent="0" algn="just">
              <a:spcBef>
                <a:spcPts val="0"/>
              </a:spcBef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•личностная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 социальная значимость проекта;</a:t>
            </a:r>
          </a:p>
          <a:p>
            <a:pPr marL="180000" indent="0" algn="just">
              <a:spcBef>
                <a:spcPts val="0"/>
              </a:spcBef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• обеспечение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субъектной позиции студентов;</a:t>
            </a:r>
          </a:p>
          <a:p>
            <a:pPr marL="180000" indent="0" algn="just">
              <a:spcBef>
                <a:spcPts val="0"/>
              </a:spcBef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• самостоятельная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деятельность студентов;</a:t>
            </a:r>
          </a:p>
          <a:p>
            <a:pPr marL="180000" indent="0">
              <a:spcBef>
                <a:spcPts val="0"/>
              </a:spcBef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• использование различных средств, обеспечивающих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исследовательский, творческий характер деятельности;</a:t>
            </a:r>
          </a:p>
          <a:p>
            <a:pPr marL="180000" indent="0" algn="just">
              <a:spcBef>
                <a:spcPts val="0"/>
              </a:spcBef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•практическая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направленность и осуществимость проекта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Система инновационной оценки «</a:t>
            </a:r>
            <a:r>
              <a:rPr lang="ru-RU" sz="3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портфолио</a:t>
            </a:r>
            <a:r>
              <a:rPr lang="ru-RU" sz="3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endParaRPr lang="ru-RU" sz="3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302" y="1810978"/>
            <a:ext cx="82809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Портфолио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– это одновременно форма,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процесс организации 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технология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работы с продуктами познавательной деятельности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студентов,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предназначенных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для:</a:t>
            </a:r>
          </a:p>
          <a:p>
            <a:pPr algn="just"/>
            <a:endParaRPr lang="ru-RU" sz="8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демонстрации,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анализа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оценки,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развития рефлексии,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осознания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и оценки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учащимися результатов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своей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деятельности,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осознания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собственной субъектной позиции.</a:t>
            </a:r>
          </a:p>
        </p:txBody>
      </p:sp>
    </p:spTree>
    <p:extLst>
      <p:ext uri="{BB962C8B-B14F-4D97-AF65-F5344CB8AC3E}">
        <p14:creationId xmlns="" xmlns:p14="http://schemas.microsoft.com/office/powerpoint/2010/main" val="412891687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Портфолио – это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7559" y="1404730"/>
            <a:ext cx="8180906" cy="3666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пример технологии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безотметочного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обучения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которая позволяет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учитывать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не просто результаты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, достигнутые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студентом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 разнообразных видах деятельности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– учебной, творческой, социальной, коммуникативной 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других – но и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динамику </a:t>
            </a:r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результатов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его самостоятельной деятельности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22431703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 descr="http://900igr.net/up/datas/233088/00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6564" name="Picture 4" descr="https://cf.ppt-online.org/files/slide/z/ZVuYQnO6liNeGMHpvWJqXCABjo9cr8xmkDT7wL/slide-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76187" cy="687317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733095"/>
            <a:ext cx="8529146" cy="5825359"/>
          </a:xfrm>
        </p:spPr>
        <p:txBody>
          <a:bodyPr/>
          <a:lstStyle/>
          <a:p>
            <a:pPr marL="468000" indent="0" algn="just">
              <a:spcBef>
                <a:spcPts val="400"/>
              </a:spcBef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Современное информационное общество ставит перед всеми образовательными учреждениями  ряд задач по подготовке выпускников, решая которые посредством использования педагогических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(образовательных) технологий, они смогут самостоятельно активно действовать, принимать решения, гибко адаптироваться к изменяющимся условиям жизни.</a:t>
            </a:r>
          </a:p>
          <a:p>
            <a:pPr indent="0" algn="just">
              <a:spcBef>
                <a:spcPts val="400"/>
              </a:spcBef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r">
              <a:spcBef>
                <a:spcPts val="400"/>
              </a:spcBef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«Педагогическая технология есть инструментарий  педагогического  процесса» .</a:t>
            </a:r>
          </a:p>
          <a:p>
            <a:pPr indent="0" algn="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Б.Т.  Лихачев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49965" y="195810"/>
            <a:ext cx="8229600" cy="997572"/>
          </a:xfrm>
        </p:spPr>
        <p:txBody>
          <a:bodyPr/>
          <a:lstStyle/>
          <a:p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Портфолио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позволяет решать важнейшие педагогические задачи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62607" y="1438774"/>
            <a:ext cx="8368976" cy="4956313"/>
          </a:xfrm>
        </p:spPr>
        <p:txBody>
          <a:bodyPr/>
          <a:lstStyle/>
          <a:p>
            <a:pPr marL="342900" indent="-342900" algn="just" fontAlgn="base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создавать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ситуации успеха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каждого студента,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повышать самооценку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 fontAlgn="base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максимально раскрывать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индивидуальные способности каждого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создавать условия для его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самореализации и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самоактуализации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разных областях;</a:t>
            </a:r>
          </a:p>
          <a:p>
            <a:pPr marL="342900" indent="-342900" algn="just" fontAlgn="base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развивать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познавательные интересы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учащихся и формировать готовность к самостоятельному познанию;</a:t>
            </a:r>
          </a:p>
          <a:p>
            <a:pPr marL="342900" indent="-342900" algn="just" fontAlgn="base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формировать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установку на творческую деятельность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развивать мотивацию дальнейшего творческого роста;</a:t>
            </a:r>
          </a:p>
          <a:p>
            <a:pPr marL="342900" indent="-342900" algn="just" fontAlgn="base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формировать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положительные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моральные и нравственные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качества личности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 fontAlgn="base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развивать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навыки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саморефлексии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формировать умения анализировать собственные интересы.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Общая цель портфолио -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9090" y="1485615"/>
            <a:ext cx="80246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выращивание»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опыта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студентов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 работе со своими материалами, их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систематизации, планированию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учебной деятельности, ее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анализу и оценке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формам презентации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своих достижений.</a:t>
            </a:r>
          </a:p>
        </p:txBody>
      </p:sp>
    </p:spTree>
    <p:extLst>
      <p:ext uri="{BB962C8B-B14F-4D97-AF65-F5344CB8AC3E}">
        <p14:creationId xmlns="" xmlns:p14="http://schemas.microsoft.com/office/powerpoint/2010/main" val="131658176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1431235"/>
            <a:ext cx="864096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base">
              <a:buFont typeface="Wingdings" panose="05000000000000000000" pitchFamily="2" charset="2"/>
              <a:buChar char="Ø"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Овладение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общеучебными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умениями и навыками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способами познавательной деятельности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, обеспечивающими успешное изучение любого учебного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предмета.</a:t>
            </a:r>
          </a:p>
          <a:p>
            <a:pPr marL="285750" indent="-285750" algn="just" fontAlgn="base">
              <a:buFont typeface="Wingdings" panose="05000000000000000000" pitchFamily="2" charset="2"/>
              <a:buChar char="Ø"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Воспитание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интереса к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обучению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развитие учебно-познавательной мотивации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, стремление к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самообразованию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, умения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организовывать, контролировать и оценивать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учебную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деятельность.</a:t>
            </a:r>
          </a:p>
          <a:p>
            <a:pPr marL="285750" indent="-285750" algn="just" fontAlgn="base">
              <a:buFont typeface="Wingdings" panose="05000000000000000000" pitchFamily="2" charset="2"/>
              <a:buChar char="Ø"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умений учебного сотрудничества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, воспитания желания принимать участие в учебном диалоге, коллективно обсуждать предположения, проблемы (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формирование коммуникативной речевой и языковой компетентности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sz="260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69168" y="159026"/>
            <a:ext cx="8795320" cy="1192696"/>
          </a:xfrm>
        </p:spPr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Основные компетентности, лежащие в основе структуры портфолио: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8729148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32292"/>
            <a:ext cx="8229600" cy="89201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Технология  проблемного обучения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type="body" idx="1"/>
          </p:nvPr>
        </p:nvSpPr>
        <p:spPr>
          <a:xfrm>
            <a:off x="457200" y="1267867"/>
            <a:ext cx="8229600" cy="471777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направлена на формирование творческих качеств личности. Для этой технологии характерно, что знания и способы деятельности не преподносятся в готовом виде, а даются правила и инструкции – они задаются как предмет поиска. 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570010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529264" cy="2592288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sz="2000" dirty="0" smtClean="0"/>
              <a:t>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3308" y="189186"/>
            <a:ext cx="7982773" cy="563352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800" dirty="0" smtClean="0"/>
          </a:p>
          <a:p>
            <a:pPr algn="just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 технологии проблемного обучения 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формирование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развитие у учащихся опыта творческого усвоения знаний и усвоения школьниками способов творческой деятельности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Сущность проблемного обучения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состоит в том, что преподаватель, систематически создавая проблемные ситуации и организуя деятельность учащихся по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их решению,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обеспечивает оптимальное сочетание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самостоятельной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поисковой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деятельности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усвоением готовых выводов науки.</a:t>
            </a:r>
            <a:endParaRPr lang="ru-RU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800" dirty="0" smtClean="0"/>
              <a:t> 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33700943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 descr="https://cf2.ppt-online.org/files2/slide/0/0aJNRVFDL3YCsMuHSmkTOP9oqXAhpKvZyGW5l2rdQ/slide-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99059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952" y="0"/>
            <a:ext cx="8734096" cy="778098"/>
          </a:xfrm>
        </p:spPr>
        <p:txBody>
          <a:bodyPr/>
          <a:lstStyle/>
          <a:p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Этапы технологии проблемного обучения: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3777" y="647758"/>
            <a:ext cx="8592207" cy="5400526"/>
          </a:xfrm>
        </p:spPr>
        <p:txBody>
          <a:bodyPr>
            <a:noAutofit/>
          </a:bodyPr>
          <a:lstStyle/>
          <a:p>
            <a:pPr marL="0" indent="0" algn="just">
              <a:spcBef>
                <a:spcPts val="300"/>
              </a:spcBef>
              <a:buNone/>
            </a:pPr>
            <a:r>
              <a:rPr lang="ru-RU" sz="2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Постановка учебной проблемы; организация проблемной ситуации. Результат этого этапа – затруднение учащихся и постановка проблемного вопроса, который и будет являться целью урока.</a:t>
            </a:r>
          </a:p>
          <a:p>
            <a:pPr marL="0" indent="0" algn="just">
              <a:spcBef>
                <a:spcPts val="300"/>
              </a:spcBef>
              <a:buNone/>
            </a:pPr>
            <a:r>
              <a:rPr lang="ru-RU" sz="2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Поиск решения проблемы:</a:t>
            </a:r>
          </a:p>
          <a:p>
            <a:pPr algn="just">
              <a:spcBef>
                <a:spcPts val="300"/>
              </a:spcBef>
            </a:pPr>
            <a:r>
              <a:rPr lang="ru-RU" sz="2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через </a:t>
            </a:r>
            <a:r>
              <a:rPr lang="ru-RU" sz="2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диалог;</a:t>
            </a:r>
          </a:p>
          <a:p>
            <a:pPr algn="just">
              <a:spcBef>
                <a:spcPts val="300"/>
              </a:spcBef>
            </a:pPr>
            <a:r>
              <a:rPr lang="ru-RU" sz="2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выдвижение </a:t>
            </a:r>
            <a:r>
              <a:rPr lang="ru-RU" sz="2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гипотез.</a:t>
            </a:r>
          </a:p>
          <a:p>
            <a:pPr marL="0" indent="0" algn="just">
              <a:spcBef>
                <a:spcPts val="300"/>
              </a:spcBef>
              <a:buNone/>
            </a:pPr>
            <a:r>
              <a:rPr lang="ru-RU" sz="2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Проверка гипотез, начиная с ложной.</a:t>
            </a:r>
          </a:p>
          <a:p>
            <a:pPr marL="0" indent="0" algn="just">
              <a:spcBef>
                <a:spcPts val="300"/>
              </a:spcBef>
              <a:buNone/>
            </a:pPr>
            <a:r>
              <a:rPr lang="ru-RU" sz="2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Формулировка правила, способа; сравнение его с научным образцом в учебнике.</a:t>
            </a:r>
          </a:p>
          <a:p>
            <a:pPr marL="0" indent="0" algn="just">
              <a:spcBef>
                <a:spcPts val="300"/>
              </a:spcBef>
              <a:buNone/>
            </a:pPr>
            <a:r>
              <a:rPr lang="ru-RU" sz="2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Обучение постановке учебных вопросов (проблемных).</a:t>
            </a:r>
          </a:p>
          <a:p>
            <a:pPr marL="0" indent="0" algn="just">
              <a:spcBef>
                <a:spcPts val="300"/>
              </a:spcBef>
              <a:buNone/>
            </a:pPr>
            <a:r>
              <a:rPr lang="ru-RU" sz="2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Проведение  контрольных и проверочных работ с </a:t>
            </a:r>
            <a:r>
              <a:rPr lang="ru-RU" sz="2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включением </a:t>
            </a:r>
            <a:r>
              <a:rPr lang="ru-RU" sz="2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заданий проблемного характера:</a:t>
            </a:r>
          </a:p>
          <a:p>
            <a:pPr algn="just">
              <a:spcBef>
                <a:spcPts val="300"/>
              </a:spcBef>
            </a:pPr>
            <a:r>
              <a:rPr lang="ru-RU" sz="2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поставь </a:t>
            </a:r>
            <a:r>
              <a:rPr lang="ru-RU" sz="2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проблемный вопрос;</a:t>
            </a:r>
          </a:p>
          <a:p>
            <a:pPr algn="just">
              <a:spcBef>
                <a:spcPts val="300"/>
              </a:spcBef>
            </a:pPr>
            <a:r>
              <a:rPr lang="ru-RU" sz="2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выдвини </a:t>
            </a:r>
            <a:r>
              <a:rPr lang="ru-RU" sz="2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гипотезу;</a:t>
            </a:r>
          </a:p>
          <a:p>
            <a:pPr algn="just">
              <a:spcBef>
                <a:spcPts val="300"/>
              </a:spcBef>
            </a:pPr>
            <a:r>
              <a:rPr lang="ru-RU" sz="2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докажи</a:t>
            </a:r>
            <a:r>
              <a:rPr lang="ru-RU" sz="2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Bef>
                <a:spcPts val="300"/>
              </a:spcBef>
              <a:buNone/>
            </a:pPr>
            <a:endParaRPr lang="ru-RU" sz="2300" dirty="0"/>
          </a:p>
        </p:txBody>
      </p:sp>
    </p:spTree>
    <p:extLst>
      <p:ext uri="{BB962C8B-B14F-4D97-AF65-F5344CB8AC3E}">
        <p14:creationId xmlns="" xmlns:p14="http://schemas.microsoft.com/office/powerpoint/2010/main" val="400477232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Технология коллективного обучения: основные характеристики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2966" y="1475717"/>
            <a:ext cx="8229600" cy="51458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парная и групповая работа,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активное взаимодействие студентов друг с другом,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происходит преобразование позиций личности, изменяются ценностные установки, смысловые ориентиры,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удовлетворяются потребности в самореализации и самовыражении (Я знаю, Я умею),</a:t>
            </a: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взаимообучение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взаимоконтроль,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взаимоуп-равление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многоканальная обратная связь: преподаватель – студент, студент –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студент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преподаватель – коллектив студентов, студент – коллектив студентов,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самостоятельная работа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152400"/>
            <a:ext cx="8229600" cy="94753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ts val="22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Принципы  КСО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278296" y="1099930"/>
            <a:ext cx="8713304" cy="472143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 algn="just">
              <a:spcBef>
                <a:spcPts val="700"/>
              </a:spcBef>
              <a:buFont typeface="Times New Roman" pitchFamily="16" charset="0"/>
              <a:buAutoNum type="arabicPeriod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Завершённость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или ориентация на  высшие конечные 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результаты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5937" indent="-514350" algn="just">
              <a:spcBef>
                <a:spcPts val="700"/>
              </a:spcBef>
              <a:buClrTx/>
              <a:buFont typeface="+mj-lt"/>
              <a:buAutoNum type="arabicPeriod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Непрерывная 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 безотлагательная передача полученных 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знаний  друг  другу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5937" indent="-514350" algn="just">
              <a:spcBef>
                <a:spcPts val="700"/>
              </a:spcBef>
              <a:buClrTx/>
              <a:buFont typeface="+mj-lt"/>
              <a:buAutoNum type="arabicPeriod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Сотрудничество 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 взаимопомощь 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между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….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студентами.</a:t>
            </a:r>
            <a:endParaRPr lang="ru-RU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5937" indent="-514350" algn="just">
              <a:spcBef>
                <a:spcPts val="700"/>
              </a:spcBef>
              <a:buClrTx/>
              <a:buFont typeface="+mj-lt"/>
              <a:buAutoNum type="arabicPeriod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Разнообразие  тем  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заданий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5937" indent="-514350" algn="just">
              <a:spcBef>
                <a:spcPts val="700"/>
              </a:spcBef>
              <a:buClrTx/>
              <a:buFont typeface="+mj-lt"/>
              <a:buAutoNum type="arabicPeriod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Разноуровневость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разновозрастность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…..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участников 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педагогического  процесса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5937" indent="-514350" algn="just">
              <a:spcBef>
                <a:spcPts val="700"/>
              </a:spcBef>
              <a:buClrTx/>
              <a:buFont typeface="+mj-lt"/>
              <a:buAutoNum type="arabicPeriod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Обучение  по  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способностям 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индивида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1313">
              <a:spcBef>
                <a:spcPts val="8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800" dirty="0">
              <a:solidFill>
                <a:srgbClr val="000000"/>
              </a:solidFill>
            </a:endParaRPr>
          </a:p>
          <a:p>
            <a:pPr marL="341313" indent="-341313">
              <a:spcBef>
                <a:spcPts val="8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19475" y="4149725"/>
            <a:ext cx="2363788" cy="1727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1143000" y="5638800"/>
            <a:ext cx="7162800" cy="95885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kern="10">
                <a:ln w="9360" cap="sq">
                  <a:solidFill>
                    <a:srgbClr val="000000"/>
                  </a:solidFill>
                  <a:miter lim="800000"/>
                  <a:headEnd/>
                  <a:tailEnd/>
                </a:ln>
                <a:solidFill>
                  <a:srgbClr val="00B050"/>
                </a:solidFill>
                <a:latin typeface="Times New Roman"/>
                <a:cs typeface="Times New Roman"/>
              </a:rPr>
              <a:t>Преимущества КСО</a:t>
            </a:r>
          </a:p>
        </p:txBody>
      </p:sp>
      <p:sp>
        <p:nvSpPr>
          <p:cNvPr id="10243" name="AutoShape 3"/>
          <p:cNvSpPr>
            <a:spLocks noChangeArrowheads="1"/>
          </p:cNvSpPr>
          <p:nvPr/>
        </p:nvSpPr>
        <p:spPr bwMode="auto">
          <a:xfrm>
            <a:off x="5292725" y="333375"/>
            <a:ext cx="3671888" cy="3600450"/>
          </a:xfrm>
          <a:prstGeom prst="cloudCallout">
            <a:avLst>
              <a:gd name="adj1" fmla="val -53199"/>
              <a:gd name="adj2" fmla="val 56657"/>
            </a:avLst>
          </a:prstGeom>
          <a:solidFill>
            <a:srgbClr val="D1D1F0">
              <a:alpha val="78999"/>
            </a:srgbClr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b="1" dirty="0">
                <a:solidFill>
                  <a:srgbClr val="000000"/>
                </a:solidFill>
                <a:latin typeface="Tahoma" pitchFamily="32" charset="0"/>
              </a:rPr>
              <a:t>Привычная функция </a:t>
            </a:r>
            <a:r>
              <a:rPr lang="ru-RU" b="1" dirty="0" smtClean="0">
                <a:solidFill>
                  <a:srgbClr val="000000"/>
                </a:solidFill>
                <a:latin typeface="Tahoma" pitchFamily="32" charset="0"/>
              </a:rPr>
              <a:t>преподавателя-рассказчика </a:t>
            </a:r>
            <a:r>
              <a:rPr lang="ru-RU" b="1" dirty="0">
                <a:solidFill>
                  <a:srgbClr val="000000"/>
                </a:solidFill>
                <a:latin typeface="Tahoma" pitchFamily="32" charset="0"/>
              </a:rPr>
              <a:t>и основного носителя знаний заменяется консультационной и организационной функцией</a:t>
            </a:r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 flipH="1">
            <a:off x="287338" y="287338"/>
            <a:ext cx="3600450" cy="3744912"/>
          </a:xfrm>
          <a:prstGeom prst="cloudCallout">
            <a:avLst>
              <a:gd name="adj1" fmla="val -53838"/>
              <a:gd name="adj2" fmla="val 46139"/>
            </a:avLst>
          </a:prstGeom>
          <a:solidFill>
            <a:srgbClr val="D1D1F0">
              <a:alpha val="78999"/>
            </a:srgbClr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b="1" dirty="0">
              <a:solidFill>
                <a:srgbClr val="000000"/>
              </a:solidFill>
              <a:latin typeface="Tahoma" pitchFamily="32" charset="0"/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b="1" dirty="0">
              <a:solidFill>
                <a:srgbClr val="000000"/>
              </a:solidFill>
              <a:latin typeface="Tahoma" pitchFamily="32" charset="0"/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b="1" dirty="0">
                <a:solidFill>
                  <a:srgbClr val="000000"/>
                </a:solidFill>
                <a:latin typeface="Tahoma" pitchFamily="32" charset="0"/>
              </a:rPr>
              <a:t>Высвобождение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Tahoma" pitchFamily="32" charset="0"/>
              </a:rPr>
              <a:t>преподавателя </a:t>
            </a:r>
            <a:r>
              <a:rPr lang="ru-RU" b="1" dirty="0">
                <a:solidFill>
                  <a:srgbClr val="000000"/>
                </a:solidFill>
                <a:latin typeface="Tahoma" pitchFamily="32" charset="0"/>
              </a:rPr>
              <a:t>от значительной доли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b="1" dirty="0">
                <a:solidFill>
                  <a:srgbClr val="000000"/>
                </a:solidFill>
                <a:latin typeface="Tahoma" pitchFamily="32" charset="0"/>
              </a:rPr>
              <a:t>фронтальной работы с </a:t>
            </a:r>
            <a:r>
              <a:rPr lang="ru-RU" b="1" dirty="0" smtClean="0">
                <a:solidFill>
                  <a:srgbClr val="000000"/>
                </a:solidFill>
                <a:latin typeface="Tahoma" pitchFamily="32" charset="0"/>
              </a:rPr>
              <a:t>группой </a:t>
            </a:r>
            <a:r>
              <a:rPr lang="ru-RU" b="1" dirty="0">
                <a:solidFill>
                  <a:srgbClr val="000000"/>
                </a:solidFill>
                <a:latin typeface="Tahoma" pitchFamily="32" charset="0"/>
              </a:rPr>
              <a:t>и увеличение времени на индивидуальную помощь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>
            <a:off x="472965" y="305401"/>
            <a:ext cx="8229600" cy="7351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chemeClr val="hlink"/>
              </a:buClr>
              <a:buSzPts val="3600"/>
            </a:pPr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Определение</a:t>
            </a:r>
            <a:endParaRPr sz="36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1"/>
          </p:nvPr>
        </p:nvSpPr>
        <p:spPr>
          <a:xfrm>
            <a:off x="452712" y="1109771"/>
            <a:ext cx="8186792" cy="5543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t" anchorCtr="0">
            <a:noAutofit/>
          </a:bodyPr>
          <a:lstStyle/>
          <a:p>
            <a:pPr marL="342900" marR="0" lvl="0" indent="-3429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■"/>
            </a:pPr>
            <a:r>
              <a:rPr lang="en-US" sz="2500" b="1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Технология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от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греч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-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способ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производства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 —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комплекс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организационных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мер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операций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приемов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направленных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изготовление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изделия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с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номинальным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качеством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оптимальными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затратами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и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обусловленных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текущим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уровнем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развития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науки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техники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общества</a:t>
            </a:r>
            <a:r>
              <a:rPr lang="en-US" sz="250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</a:t>
            </a:r>
            <a:r>
              <a:rPr lang="en-US" sz="250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целом</a:t>
            </a:r>
            <a:r>
              <a:rPr lang="en-US" sz="2500" u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lang="ru-RU" sz="2500" u="none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■"/>
            </a:pPr>
            <a:endParaRPr lang="ru-RU" sz="2500" u="none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just">
              <a:lnSpc>
                <a:spcPct val="80000"/>
              </a:lnSpc>
            </a:pPr>
            <a:r>
              <a:rPr lang="ru-RU" sz="25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Педагогическая технология</a:t>
            </a:r>
            <a:r>
              <a:rPr lang="ru-RU" sz="2500" dirty="0" smtClean="0">
                <a:latin typeface="Times New Roman"/>
                <a:ea typeface="Times New Roman"/>
                <a:cs typeface="Times New Roman"/>
                <a:sym typeface="Times New Roman"/>
              </a:rPr>
              <a:t> – это система, включающая представление об исходных данных и планируемых результатах обучения,  средства диагностики текущего состояния обучаемых, набор моделей обучения и критериев выбора оптимальной модели обучения для конкретных условий.</a:t>
            </a:r>
            <a:endParaRPr lang="ru-RU" sz="2500" dirty="0" smtClean="0">
              <a:solidFill>
                <a:srgbClr val="1C500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■"/>
            </a:pPr>
            <a:endParaRPr lang="ru-RU" sz="2500" b="0" i="0" u="none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■"/>
            </a:pPr>
            <a:endParaRPr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152400" y="225288"/>
            <a:ext cx="8355496" cy="74212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преподаватель-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студент </a:t>
            </a:r>
            <a:r>
              <a:rPr lang="ru-RU" sz="2800" dirty="0">
                <a:solidFill>
                  <a:srgbClr val="FF0000"/>
                </a:solidFill>
              </a:rPr>
              <a:t/>
            </a:r>
            <a:br>
              <a:rPr lang="ru-RU" sz="2800" dirty="0">
                <a:solidFill>
                  <a:srgbClr val="FF0000"/>
                </a:solidFill>
              </a:rPr>
            </a:b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 rot="3420000">
            <a:off x="1165225" y="3233738"/>
            <a:ext cx="1627187" cy="1582738"/>
          </a:xfrm>
          <a:prstGeom prst="rect">
            <a:avLst/>
          </a:prstGeom>
          <a:gradFill rotWithShape="0">
            <a:gsLst>
              <a:gs pos="0">
                <a:srgbClr val="004747"/>
              </a:gs>
              <a:gs pos="100000">
                <a:srgbClr val="009999"/>
              </a:gs>
            </a:gsLst>
            <a:lin ang="19620000" scaled="1"/>
          </a:gradFill>
          <a:ln w="9360" cap="sq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887400" prstMaterial="legacyMatte">
            <a:bevelT w="13500" h="13500" prst="angle"/>
            <a:bevelB w="13500" h="13500" prst="angle"/>
            <a:extrusionClr>
              <a:srgbClr val="009999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059113" y="4005263"/>
            <a:ext cx="1130300" cy="200025"/>
            <a:chOff x="1927" y="2523"/>
            <a:chExt cx="712" cy="126"/>
          </a:xfrm>
        </p:grpSpPr>
        <p:sp>
          <p:nvSpPr>
            <p:cNvPr id="14340" name="Oval 4"/>
            <p:cNvSpPr>
              <a:spLocks noChangeArrowheads="1"/>
            </p:cNvSpPr>
            <p:nvPr/>
          </p:nvSpPr>
          <p:spPr bwMode="auto">
            <a:xfrm>
              <a:off x="1927" y="2523"/>
              <a:ext cx="119" cy="125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360" cap="sq">
              <a:solidFill>
                <a:srgbClr val="CC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1996" y="2524"/>
              <a:ext cx="591" cy="125"/>
            </a:xfrm>
            <a:prstGeom prst="rect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360" cap="sq">
              <a:solidFill>
                <a:srgbClr val="CC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42" name="Oval 6"/>
            <p:cNvSpPr>
              <a:spLocks noChangeArrowheads="1"/>
            </p:cNvSpPr>
            <p:nvPr/>
          </p:nvSpPr>
          <p:spPr bwMode="auto">
            <a:xfrm>
              <a:off x="2532" y="2525"/>
              <a:ext cx="107" cy="121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2600" cap="sq">
              <a:solidFill>
                <a:srgbClr val="CC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auto">
            <a:xfrm>
              <a:off x="2591" y="2565"/>
              <a:ext cx="29" cy="35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360" cap="sq">
              <a:solidFill>
                <a:srgbClr val="CC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4344" name="Rectangle 8"/>
          <p:cNvSpPr>
            <a:spLocks noChangeArrowheads="1"/>
          </p:cNvSpPr>
          <p:nvPr/>
        </p:nvSpPr>
        <p:spPr bwMode="auto">
          <a:xfrm rot="3420000">
            <a:off x="3908426" y="3375025"/>
            <a:ext cx="1477962" cy="1443037"/>
          </a:xfrm>
          <a:prstGeom prst="rect">
            <a:avLst/>
          </a:prstGeom>
          <a:gradFill rotWithShape="0">
            <a:gsLst>
              <a:gs pos="0">
                <a:srgbClr val="181847"/>
              </a:gs>
              <a:gs pos="100000">
                <a:srgbClr val="333399"/>
              </a:gs>
            </a:gsLst>
            <a:lin ang="19620000" scaled="1"/>
          </a:gradFill>
          <a:ln w="9360" cap="sq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887400" prstMaterial="legacyMatte">
            <a:bevelT w="13500" h="13500" prst="angle"/>
            <a:bevelB w="13500" h="13500" prst="angle"/>
            <a:extrusionClr>
              <a:srgbClr val="333399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5292725" y="3933825"/>
            <a:ext cx="1131888" cy="200025"/>
            <a:chOff x="3334" y="2478"/>
            <a:chExt cx="713" cy="126"/>
          </a:xfrm>
        </p:grpSpPr>
        <p:sp>
          <p:nvSpPr>
            <p:cNvPr id="14346" name="Oval 10"/>
            <p:cNvSpPr>
              <a:spLocks noChangeArrowheads="1"/>
            </p:cNvSpPr>
            <p:nvPr/>
          </p:nvSpPr>
          <p:spPr bwMode="auto">
            <a:xfrm>
              <a:off x="3334" y="2478"/>
              <a:ext cx="119" cy="125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360" cap="sq">
              <a:solidFill>
                <a:srgbClr val="CC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3402" y="2479"/>
              <a:ext cx="591" cy="125"/>
            </a:xfrm>
            <a:prstGeom prst="rect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360" cap="sq">
              <a:solidFill>
                <a:srgbClr val="CC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48" name="Oval 12"/>
            <p:cNvSpPr>
              <a:spLocks noChangeArrowheads="1"/>
            </p:cNvSpPr>
            <p:nvPr/>
          </p:nvSpPr>
          <p:spPr bwMode="auto">
            <a:xfrm>
              <a:off x="3939" y="2480"/>
              <a:ext cx="107" cy="121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2600" cap="sq">
              <a:solidFill>
                <a:srgbClr val="CC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49" name="Oval 13"/>
            <p:cNvSpPr>
              <a:spLocks noChangeArrowheads="1"/>
            </p:cNvSpPr>
            <p:nvPr/>
          </p:nvSpPr>
          <p:spPr bwMode="auto">
            <a:xfrm>
              <a:off x="3998" y="2520"/>
              <a:ext cx="29" cy="35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360" cap="sq">
              <a:solidFill>
                <a:srgbClr val="CC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4350" name="Rectangle 14"/>
          <p:cNvSpPr>
            <a:spLocks noChangeArrowheads="1"/>
          </p:cNvSpPr>
          <p:nvPr/>
        </p:nvSpPr>
        <p:spPr bwMode="auto">
          <a:xfrm rot="3420000">
            <a:off x="6264275" y="3176588"/>
            <a:ext cx="1512887" cy="1582738"/>
          </a:xfrm>
          <a:prstGeom prst="rect">
            <a:avLst/>
          </a:prstGeom>
          <a:gradFill rotWithShape="0">
            <a:gsLst>
              <a:gs pos="0">
                <a:srgbClr val="004747"/>
              </a:gs>
              <a:gs pos="100000">
                <a:srgbClr val="009999"/>
              </a:gs>
            </a:gsLst>
            <a:lin ang="19620000" scaled="1"/>
          </a:gradFill>
          <a:ln w="9360" cap="sq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887400" prstMaterial="legacyMatte">
            <a:bevelT w="13500" h="13500" prst="angle"/>
            <a:bevelB w="13500" h="13500" prst="angle"/>
            <a:extrusionClr>
              <a:srgbClr val="009999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2484438" y="2276475"/>
            <a:ext cx="720725" cy="1588"/>
          </a:xfrm>
          <a:prstGeom prst="line">
            <a:avLst/>
          </a:prstGeom>
          <a:noFill/>
          <a:ln w="76320" cap="sq">
            <a:solidFill>
              <a:srgbClr val="FF0000"/>
            </a:solidFill>
            <a:miter lim="800000"/>
            <a:headEnd/>
            <a:tailEnd type="stealth" w="med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609600" y="4114800"/>
            <a:ext cx="1009650" cy="1588"/>
          </a:xfrm>
          <a:prstGeom prst="line">
            <a:avLst/>
          </a:prstGeom>
          <a:noFill/>
          <a:ln w="76320" cap="sq">
            <a:solidFill>
              <a:srgbClr val="FF0000"/>
            </a:solidFill>
            <a:miter lim="800000"/>
            <a:headEnd/>
            <a:tailEnd type="stealth" w="med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>
            <a:off x="8243888" y="2276475"/>
            <a:ext cx="720725" cy="1588"/>
          </a:xfrm>
          <a:prstGeom prst="line">
            <a:avLst/>
          </a:prstGeom>
          <a:noFill/>
          <a:ln w="76320" cap="sq">
            <a:solidFill>
              <a:srgbClr val="FF0000"/>
            </a:solidFill>
            <a:miter lim="800000"/>
            <a:headEnd/>
            <a:tailEnd type="stealth" w="med" len="lg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2484438" y="2708275"/>
            <a:ext cx="4392612" cy="3984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b="1">
                <a:solidFill>
                  <a:srgbClr val="FF0000"/>
                </a:solidFill>
              </a:rPr>
              <a:t>Работа в динамических парах</a:t>
            </a:r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1546225" y="3862388"/>
            <a:ext cx="1588" cy="503237"/>
          </a:xfrm>
          <a:prstGeom prst="line">
            <a:avLst/>
          </a:prstGeom>
          <a:noFill/>
          <a:ln w="57240" cap="sq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 flipV="1">
            <a:off x="2482850" y="3860800"/>
            <a:ext cx="1588" cy="508000"/>
          </a:xfrm>
          <a:prstGeom prst="line">
            <a:avLst/>
          </a:prstGeom>
          <a:noFill/>
          <a:ln w="57240" cap="sq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 flipV="1">
            <a:off x="4500563" y="3859213"/>
            <a:ext cx="647700" cy="723900"/>
          </a:xfrm>
          <a:prstGeom prst="line">
            <a:avLst/>
          </a:prstGeom>
          <a:noFill/>
          <a:ln w="57240" cap="sq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4427538" y="4005263"/>
            <a:ext cx="720725" cy="503237"/>
          </a:xfrm>
          <a:prstGeom prst="line">
            <a:avLst/>
          </a:prstGeom>
          <a:noFill/>
          <a:ln w="57240" cap="sq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>
            <a:off x="6732588" y="3933825"/>
            <a:ext cx="792162" cy="1588"/>
          </a:xfrm>
          <a:prstGeom prst="line">
            <a:avLst/>
          </a:prstGeom>
          <a:noFill/>
          <a:ln w="57240" cap="sq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 flipH="1">
            <a:off x="6802438" y="4652963"/>
            <a:ext cx="722312" cy="1587"/>
          </a:xfrm>
          <a:prstGeom prst="line">
            <a:avLst/>
          </a:prstGeom>
          <a:noFill/>
          <a:ln w="57240" cap="sq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685800" y="990600"/>
            <a:ext cx="2301875" cy="1712913"/>
            <a:chOff x="432" y="624"/>
            <a:chExt cx="1450" cy="1079"/>
          </a:xfrm>
        </p:grpSpPr>
        <p:sp>
          <p:nvSpPr>
            <p:cNvPr id="14362" name="AutoShape 26"/>
            <p:cNvSpPr>
              <a:spLocks noChangeArrowheads="1"/>
            </p:cNvSpPr>
            <p:nvPr/>
          </p:nvSpPr>
          <p:spPr bwMode="auto">
            <a:xfrm>
              <a:off x="432" y="624"/>
              <a:ext cx="1379" cy="1079"/>
            </a:xfrm>
            <a:prstGeom prst="roundRect">
              <a:avLst>
                <a:gd name="adj" fmla="val 13745"/>
              </a:avLst>
            </a:prstGeom>
            <a:noFill/>
            <a:ln w="38160" cap="sq">
              <a:solidFill>
                <a:srgbClr val="3333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63" name="Text Box 27"/>
            <p:cNvSpPr txBox="1">
              <a:spLocks noChangeArrowheads="1"/>
            </p:cNvSpPr>
            <p:nvPr/>
          </p:nvSpPr>
          <p:spPr bwMode="auto">
            <a:xfrm>
              <a:off x="523" y="852"/>
              <a:ext cx="1359" cy="634"/>
            </a:xfrm>
            <a:prstGeom prst="rect">
              <a:avLst/>
            </a:prstGeom>
            <a:noFill/>
            <a:ln w="9360" cap="sq">
              <a:solidFill>
                <a:srgbClr val="333399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25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ru-RU" sz="2000" b="1">
                  <a:solidFill>
                    <a:srgbClr val="000000"/>
                  </a:solidFill>
                </a:rPr>
                <a:t>Определение целей деятельности</a:t>
              </a:r>
            </a:p>
          </p:txBody>
        </p: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3203575" y="1196975"/>
            <a:ext cx="2159000" cy="1531938"/>
            <a:chOff x="2018" y="754"/>
            <a:chExt cx="1360" cy="965"/>
          </a:xfrm>
        </p:grpSpPr>
        <p:sp>
          <p:nvSpPr>
            <p:cNvPr id="14365" name="AutoShape 29"/>
            <p:cNvSpPr>
              <a:spLocks noChangeArrowheads="1"/>
            </p:cNvSpPr>
            <p:nvPr/>
          </p:nvSpPr>
          <p:spPr bwMode="auto">
            <a:xfrm>
              <a:off x="2018" y="754"/>
              <a:ext cx="1360" cy="965"/>
            </a:xfrm>
            <a:prstGeom prst="roundRect">
              <a:avLst>
                <a:gd name="adj" fmla="val 13745"/>
              </a:avLst>
            </a:prstGeom>
            <a:noFill/>
            <a:ln w="38160" cap="sq">
              <a:solidFill>
                <a:srgbClr val="3333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66" name="Text Box 30"/>
            <p:cNvSpPr txBox="1">
              <a:spLocks noChangeArrowheads="1"/>
            </p:cNvSpPr>
            <p:nvPr/>
          </p:nvSpPr>
          <p:spPr bwMode="auto">
            <a:xfrm>
              <a:off x="2064" y="890"/>
              <a:ext cx="1269" cy="787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algn="ctr">
                <a:spcBef>
                  <a:spcPts val="1188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ru-RU" sz="1900" b="1">
                  <a:solidFill>
                    <a:srgbClr val="000000"/>
                  </a:solidFill>
                </a:rPr>
                <a:t>Инструктаж  (установление правил деятельности)</a:t>
              </a:r>
            </a:p>
          </p:txBody>
        </p:sp>
      </p:grp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5364163" y="1125538"/>
            <a:ext cx="2951162" cy="1538287"/>
            <a:chOff x="3379" y="709"/>
            <a:chExt cx="1859" cy="969"/>
          </a:xfrm>
        </p:grpSpPr>
        <p:sp>
          <p:nvSpPr>
            <p:cNvPr id="14368" name="AutoShape 32"/>
            <p:cNvSpPr>
              <a:spLocks noChangeArrowheads="1"/>
            </p:cNvSpPr>
            <p:nvPr/>
          </p:nvSpPr>
          <p:spPr bwMode="auto">
            <a:xfrm>
              <a:off x="3833" y="709"/>
              <a:ext cx="1360" cy="965"/>
            </a:xfrm>
            <a:prstGeom prst="roundRect">
              <a:avLst>
                <a:gd name="adj" fmla="val 13745"/>
              </a:avLst>
            </a:prstGeom>
            <a:noFill/>
            <a:ln w="38160" cap="sq">
              <a:solidFill>
                <a:srgbClr val="3333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69" name="Line 33"/>
            <p:cNvSpPr>
              <a:spLocks noChangeShapeType="1"/>
            </p:cNvSpPr>
            <p:nvPr/>
          </p:nvSpPr>
          <p:spPr bwMode="auto">
            <a:xfrm>
              <a:off x="3379" y="1434"/>
              <a:ext cx="453" cy="0"/>
            </a:xfrm>
            <a:prstGeom prst="line">
              <a:avLst/>
            </a:prstGeom>
            <a:noFill/>
            <a:ln w="76320" cap="sq">
              <a:solidFill>
                <a:srgbClr val="FF0000"/>
              </a:solidFill>
              <a:miter lim="800000"/>
              <a:headEnd/>
              <a:tailEnd type="stealth" w="med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4370" name="Text Box 34"/>
            <p:cNvSpPr txBox="1">
              <a:spLocks noChangeArrowheads="1"/>
            </p:cNvSpPr>
            <p:nvPr/>
          </p:nvSpPr>
          <p:spPr bwMode="auto">
            <a:xfrm>
              <a:off x="3878" y="890"/>
              <a:ext cx="1360" cy="787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188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ru-RU" sz="1900" b="1">
                  <a:solidFill>
                    <a:srgbClr val="000000"/>
                  </a:solidFill>
                </a:rPr>
                <a:t>Распределение функций, формирование групп, пар</a:t>
              </a:r>
            </a:p>
          </p:txBody>
        </p:sp>
      </p:grpSp>
      <p:grpSp>
        <p:nvGrpSpPr>
          <p:cNvPr id="7" name="Group 35"/>
          <p:cNvGrpSpPr>
            <a:grpSpLocks/>
          </p:cNvGrpSpPr>
          <p:nvPr/>
        </p:nvGrpSpPr>
        <p:grpSpPr bwMode="auto">
          <a:xfrm>
            <a:off x="1619250" y="4868863"/>
            <a:ext cx="1654175" cy="1433512"/>
            <a:chOff x="1020" y="3067"/>
            <a:chExt cx="1042" cy="903"/>
          </a:xfrm>
        </p:grpSpPr>
        <p:sp>
          <p:nvSpPr>
            <p:cNvPr id="14372" name="Text Box 36"/>
            <p:cNvSpPr txBox="1">
              <a:spLocks noChangeArrowheads="1"/>
            </p:cNvSpPr>
            <p:nvPr/>
          </p:nvSpPr>
          <p:spPr bwMode="auto">
            <a:xfrm>
              <a:off x="1020" y="3566"/>
              <a:ext cx="1042" cy="404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125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ru-RU" b="1">
                  <a:solidFill>
                    <a:srgbClr val="FF0000"/>
                  </a:solidFill>
                </a:rPr>
                <a:t>текущий контроль</a:t>
              </a:r>
            </a:p>
          </p:txBody>
        </p:sp>
        <p:sp>
          <p:nvSpPr>
            <p:cNvPr id="14373" name="Line 37"/>
            <p:cNvSpPr>
              <a:spLocks noChangeShapeType="1"/>
            </p:cNvSpPr>
            <p:nvPr/>
          </p:nvSpPr>
          <p:spPr bwMode="auto">
            <a:xfrm flipV="1">
              <a:off x="1429" y="3066"/>
              <a:ext cx="0" cy="545"/>
            </a:xfrm>
            <a:prstGeom prst="line">
              <a:avLst/>
            </a:prstGeom>
            <a:noFill/>
            <a:ln w="76320" cap="sq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" name="Group 38"/>
          <p:cNvGrpSpPr>
            <a:grpSpLocks/>
          </p:cNvGrpSpPr>
          <p:nvPr/>
        </p:nvGrpSpPr>
        <p:grpSpPr bwMode="auto">
          <a:xfrm>
            <a:off x="3924300" y="4868863"/>
            <a:ext cx="2303463" cy="1433512"/>
            <a:chOff x="2472" y="3067"/>
            <a:chExt cx="1451" cy="903"/>
          </a:xfrm>
        </p:grpSpPr>
        <p:sp>
          <p:nvSpPr>
            <p:cNvPr id="14375" name="Text Box 39"/>
            <p:cNvSpPr txBox="1">
              <a:spLocks noChangeArrowheads="1"/>
            </p:cNvSpPr>
            <p:nvPr/>
          </p:nvSpPr>
          <p:spPr bwMode="auto">
            <a:xfrm>
              <a:off x="2472" y="3566"/>
              <a:ext cx="1451" cy="404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125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ru-RU" b="1">
                  <a:solidFill>
                    <a:srgbClr val="FF0000"/>
                  </a:solidFill>
                </a:rPr>
                <a:t>индивидуальная помощь</a:t>
              </a:r>
            </a:p>
          </p:txBody>
        </p:sp>
        <p:sp>
          <p:nvSpPr>
            <p:cNvPr id="14376" name="Line 40"/>
            <p:cNvSpPr>
              <a:spLocks noChangeShapeType="1"/>
            </p:cNvSpPr>
            <p:nvPr/>
          </p:nvSpPr>
          <p:spPr bwMode="auto">
            <a:xfrm flipV="1">
              <a:off x="3016" y="3066"/>
              <a:ext cx="0" cy="545"/>
            </a:xfrm>
            <a:prstGeom prst="line">
              <a:avLst/>
            </a:prstGeom>
            <a:noFill/>
            <a:ln w="76320" cap="sq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8027988" y="3860800"/>
            <a:ext cx="881062" cy="200025"/>
            <a:chOff x="5057" y="2432"/>
            <a:chExt cx="555" cy="126"/>
          </a:xfrm>
        </p:grpSpPr>
        <p:sp>
          <p:nvSpPr>
            <p:cNvPr id="14378" name="Oval 42"/>
            <p:cNvSpPr>
              <a:spLocks noChangeArrowheads="1"/>
            </p:cNvSpPr>
            <p:nvPr/>
          </p:nvSpPr>
          <p:spPr bwMode="auto">
            <a:xfrm>
              <a:off x="5057" y="2432"/>
              <a:ext cx="93" cy="125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360" cap="sq">
              <a:solidFill>
                <a:srgbClr val="CC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79" name="Rectangle 43"/>
            <p:cNvSpPr>
              <a:spLocks noChangeArrowheads="1"/>
            </p:cNvSpPr>
            <p:nvPr/>
          </p:nvSpPr>
          <p:spPr bwMode="auto">
            <a:xfrm>
              <a:off x="5110" y="2433"/>
              <a:ext cx="460" cy="125"/>
            </a:xfrm>
            <a:prstGeom prst="rect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360" cap="sq">
              <a:solidFill>
                <a:srgbClr val="CC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80" name="Oval 44"/>
            <p:cNvSpPr>
              <a:spLocks noChangeArrowheads="1"/>
            </p:cNvSpPr>
            <p:nvPr/>
          </p:nvSpPr>
          <p:spPr bwMode="auto">
            <a:xfrm>
              <a:off x="5528" y="2434"/>
              <a:ext cx="83" cy="121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2600" cap="sq">
              <a:solidFill>
                <a:srgbClr val="CC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81" name="Oval 45"/>
            <p:cNvSpPr>
              <a:spLocks noChangeArrowheads="1"/>
            </p:cNvSpPr>
            <p:nvPr/>
          </p:nvSpPr>
          <p:spPr bwMode="auto">
            <a:xfrm>
              <a:off x="5574" y="2474"/>
              <a:ext cx="23" cy="35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360" cap="sq">
              <a:solidFill>
                <a:srgbClr val="CC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4382" name="Line 46"/>
          <p:cNvSpPr>
            <a:spLocks noChangeShapeType="1"/>
          </p:cNvSpPr>
          <p:nvPr/>
        </p:nvSpPr>
        <p:spPr bwMode="auto">
          <a:xfrm>
            <a:off x="8893175" y="3860800"/>
            <a:ext cx="1588" cy="1368425"/>
          </a:xfrm>
          <a:prstGeom prst="line">
            <a:avLst/>
          </a:prstGeom>
          <a:noFill/>
          <a:ln w="76320" cap="sq">
            <a:solidFill>
              <a:srgbClr val="FF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0" name="Group 47"/>
          <p:cNvGrpSpPr>
            <a:grpSpLocks/>
          </p:cNvGrpSpPr>
          <p:nvPr/>
        </p:nvGrpSpPr>
        <p:grpSpPr bwMode="auto">
          <a:xfrm>
            <a:off x="6804025" y="5157788"/>
            <a:ext cx="2159000" cy="1316037"/>
            <a:chOff x="4286" y="3249"/>
            <a:chExt cx="1360" cy="829"/>
          </a:xfrm>
        </p:grpSpPr>
        <p:sp>
          <p:nvSpPr>
            <p:cNvPr id="14384" name="AutoShape 48"/>
            <p:cNvSpPr>
              <a:spLocks noChangeArrowheads="1"/>
            </p:cNvSpPr>
            <p:nvPr/>
          </p:nvSpPr>
          <p:spPr bwMode="auto">
            <a:xfrm>
              <a:off x="4286" y="3249"/>
              <a:ext cx="1360" cy="829"/>
            </a:xfrm>
            <a:prstGeom prst="roundRect">
              <a:avLst>
                <a:gd name="adj" fmla="val 13745"/>
              </a:avLst>
            </a:prstGeom>
            <a:noFill/>
            <a:ln w="38160" cap="sq">
              <a:solidFill>
                <a:srgbClr val="3333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85" name="Text Box 49"/>
            <p:cNvSpPr txBox="1">
              <a:spLocks noChangeArrowheads="1"/>
            </p:cNvSpPr>
            <p:nvPr/>
          </p:nvSpPr>
          <p:spPr bwMode="auto">
            <a:xfrm>
              <a:off x="4422" y="3249"/>
              <a:ext cx="1223" cy="787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188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ru-RU" sz="1900" b="1">
                  <a:solidFill>
                    <a:srgbClr val="000000"/>
                  </a:solidFill>
                </a:rPr>
                <a:t>Подведение итогов (тематические зачёты)</a:t>
              </a:r>
            </a:p>
          </p:txBody>
        </p:sp>
      </p:grpSp>
      <p:pic>
        <p:nvPicPr>
          <p:cNvPr id="14386" name="Picture 5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6950" y="3141663"/>
            <a:ext cx="596900" cy="746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14387" name="Picture 5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0325" y="4365625"/>
            <a:ext cx="596900" cy="746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14388" name="Picture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6950" y="4365625"/>
            <a:ext cx="596900" cy="746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14389" name="Picture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4300" y="3429000"/>
            <a:ext cx="596900" cy="746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14390" name="Picture 5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3800" y="3213100"/>
            <a:ext cx="596900" cy="746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14391" name="Picture 5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67175" y="4292600"/>
            <a:ext cx="596900" cy="746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14392" name="Picture 5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8263" y="4221163"/>
            <a:ext cx="596900" cy="746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14393" name="Picture 5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27763" y="3284538"/>
            <a:ext cx="596900" cy="746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14394" name="Picture 5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4750" y="3284538"/>
            <a:ext cx="596900" cy="746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14395" name="Picture 5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00788" y="4149725"/>
            <a:ext cx="596900" cy="746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14396" name="Picture 6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4750" y="4221163"/>
            <a:ext cx="596900" cy="746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14397" name="Picture 6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1913" y="3068638"/>
            <a:ext cx="596900" cy="746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sp>
        <p:nvSpPr>
          <p:cNvPr id="14398" name="AutoShape 62"/>
          <p:cNvSpPr>
            <a:spLocks noChangeArrowheads="1"/>
          </p:cNvSpPr>
          <p:nvPr/>
        </p:nvSpPr>
        <p:spPr bwMode="auto">
          <a:xfrm>
            <a:off x="1371600" y="990600"/>
            <a:ext cx="304800" cy="30480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25560" cap="sq">
            <a:solidFill>
              <a:srgbClr val="89A4A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99" name="Oval 63"/>
          <p:cNvSpPr>
            <a:spLocks noChangeArrowheads="1"/>
          </p:cNvSpPr>
          <p:nvPr/>
        </p:nvSpPr>
        <p:spPr bwMode="auto">
          <a:xfrm>
            <a:off x="1981200" y="990600"/>
            <a:ext cx="228600" cy="304800"/>
          </a:xfrm>
          <a:prstGeom prst="ellipse">
            <a:avLst/>
          </a:prstGeom>
          <a:solidFill>
            <a:srgbClr val="FFFFFF"/>
          </a:solidFill>
          <a:ln w="25560" cap="sq">
            <a:solidFill>
              <a:srgbClr val="89A4A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400" name="AutoShape 64"/>
          <p:cNvSpPr>
            <a:spLocks noChangeArrowheads="1"/>
          </p:cNvSpPr>
          <p:nvPr/>
        </p:nvSpPr>
        <p:spPr bwMode="auto">
          <a:xfrm>
            <a:off x="3733800" y="1066800"/>
            <a:ext cx="304800" cy="30480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25560" cap="sq">
            <a:solidFill>
              <a:srgbClr val="89A4A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401" name="Oval 65"/>
          <p:cNvSpPr>
            <a:spLocks noChangeArrowheads="1"/>
          </p:cNvSpPr>
          <p:nvPr/>
        </p:nvSpPr>
        <p:spPr bwMode="auto">
          <a:xfrm>
            <a:off x="4343400" y="1066800"/>
            <a:ext cx="228600" cy="304800"/>
          </a:xfrm>
          <a:prstGeom prst="ellipse">
            <a:avLst/>
          </a:prstGeom>
          <a:solidFill>
            <a:srgbClr val="FFFFFF"/>
          </a:solidFill>
          <a:ln w="25560" cap="sq">
            <a:solidFill>
              <a:srgbClr val="89A4A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402" name="AutoShape 66"/>
          <p:cNvSpPr>
            <a:spLocks noChangeArrowheads="1"/>
          </p:cNvSpPr>
          <p:nvPr/>
        </p:nvSpPr>
        <p:spPr bwMode="auto">
          <a:xfrm>
            <a:off x="6705600" y="990600"/>
            <a:ext cx="304800" cy="30480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25560" cap="sq">
            <a:solidFill>
              <a:srgbClr val="89A4A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403" name="Oval 67"/>
          <p:cNvSpPr>
            <a:spLocks noChangeArrowheads="1"/>
          </p:cNvSpPr>
          <p:nvPr/>
        </p:nvSpPr>
        <p:spPr bwMode="auto">
          <a:xfrm>
            <a:off x="7239000" y="990600"/>
            <a:ext cx="228600" cy="304800"/>
          </a:xfrm>
          <a:prstGeom prst="ellipse">
            <a:avLst/>
          </a:prstGeom>
          <a:solidFill>
            <a:srgbClr val="FFFFFF"/>
          </a:solidFill>
          <a:ln w="25560" cap="sq">
            <a:solidFill>
              <a:srgbClr val="89A4A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404" name="AutoShape 68"/>
          <p:cNvSpPr>
            <a:spLocks noChangeArrowheads="1"/>
          </p:cNvSpPr>
          <p:nvPr/>
        </p:nvSpPr>
        <p:spPr bwMode="auto">
          <a:xfrm>
            <a:off x="1219200" y="5715000"/>
            <a:ext cx="381000" cy="45720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25560" cap="sq">
            <a:solidFill>
              <a:srgbClr val="89A4A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405" name="AutoShape 69"/>
          <p:cNvSpPr>
            <a:spLocks noChangeArrowheads="1"/>
          </p:cNvSpPr>
          <p:nvPr/>
        </p:nvSpPr>
        <p:spPr bwMode="auto">
          <a:xfrm>
            <a:off x="3581400" y="5715000"/>
            <a:ext cx="381000" cy="45720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25560" cap="sq">
            <a:solidFill>
              <a:srgbClr val="89A4A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406" name="AutoShape 70"/>
          <p:cNvSpPr>
            <a:spLocks noChangeArrowheads="1"/>
          </p:cNvSpPr>
          <p:nvPr/>
        </p:nvSpPr>
        <p:spPr bwMode="auto">
          <a:xfrm>
            <a:off x="6096000" y="5486400"/>
            <a:ext cx="381000" cy="45720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25560" cap="sq">
            <a:solidFill>
              <a:srgbClr val="89A4A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407" name="Oval 71"/>
          <p:cNvSpPr>
            <a:spLocks noChangeArrowheads="1"/>
          </p:cNvSpPr>
          <p:nvPr/>
        </p:nvSpPr>
        <p:spPr bwMode="auto">
          <a:xfrm>
            <a:off x="6553200" y="5562600"/>
            <a:ext cx="304800" cy="381000"/>
          </a:xfrm>
          <a:prstGeom prst="ellipse">
            <a:avLst/>
          </a:prstGeom>
          <a:solidFill>
            <a:srgbClr val="FFFFFF"/>
          </a:solidFill>
          <a:ln w="25560" cap="sq">
            <a:solidFill>
              <a:srgbClr val="89A4A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409" name="Oval 73"/>
          <p:cNvSpPr>
            <a:spLocks noChangeArrowheads="1"/>
          </p:cNvSpPr>
          <p:nvPr/>
        </p:nvSpPr>
        <p:spPr bwMode="auto">
          <a:xfrm>
            <a:off x="5410200" y="762000"/>
            <a:ext cx="304800" cy="304800"/>
          </a:xfrm>
          <a:prstGeom prst="ellipse">
            <a:avLst/>
          </a:prstGeom>
          <a:solidFill>
            <a:srgbClr val="FFFFFF"/>
          </a:solidFill>
          <a:ln w="25560" cap="sq">
            <a:solidFill>
              <a:srgbClr val="89A4A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5" name="Прямоугольник 74"/>
          <p:cNvSpPr/>
          <p:nvPr/>
        </p:nvSpPr>
        <p:spPr>
          <a:xfrm>
            <a:off x="515938" y="215970"/>
            <a:ext cx="228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Технологическая схема КСО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1547"/>
            <a:ext cx="8229600" cy="821635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Здоровьесберегающая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технология: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199" y="1209147"/>
            <a:ext cx="8183217" cy="5201743"/>
          </a:xfrm>
        </p:spPr>
        <p:txBody>
          <a:bodyPr>
            <a:noAutofit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Понятие «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здоровьесберегающая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технология» относится к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качественной характеристике любой образовательной технологии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показывающей насколько решается задача сохранения здоровья преподавателя и студентов. </a:t>
            </a:r>
          </a:p>
          <a:p>
            <a:pPr algn="just"/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Здоровьесберегающая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технология - это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совокупность приемов и методов организации учебно-воспитательного процесса без ущерба для здоровья школьников и педагогов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система мер, включающая взаимосвязь и взаимодействие всех факторов образовательной среды, направленная на сохранение и укрепление здоровья студента на всех этапах его обучения и развития.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http://900igr.net/up/datas/188338/00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https://cf.ppt-online.org/files/slide/d/dTD8Vl7eRI4shEkGti90mY5Bo6jK1pwaPUXArf/slide-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-1"/>
            <a:ext cx="9176187" cy="688214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2399" y="189187"/>
            <a:ext cx="8259223" cy="677917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Принципы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здоровьесбережения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8978" y="945932"/>
            <a:ext cx="8519353" cy="5470634"/>
          </a:xfrm>
        </p:spPr>
        <p:txBody>
          <a:bodyPr>
            <a:noAutofit/>
          </a:bodyPr>
          <a:lstStyle/>
          <a:p>
            <a:pPr marL="285750" indent="-285750" algn="just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Не навреди.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Все применяемые методы, приемы, используемые средства должны быть обоснованными, проверенными на практике, не наносящие вреда здоровью преподавателя и студента</a:t>
            </a: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Приоритет заботы о здоровье преподавателя и студента.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Все используемое должно быть оценено с  позиции влияния на психофизическое состояние участников общеобразовательного процесса; </a:t>
            </a:r>
          </a:p>
          <a:p>
            <a:pPr marL="285750" indent="-285750" algn="just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Непрерывность и преемственность.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Работа ведется не от случая к случаю, а каждый день и на каждом уроке;</a:t>
            </a:r>
          </a:p>
          <a:p>
            <a:pPr marL="285750" indent="-285750" algn="just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Субъект - субъективные взаимоотношения.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Студент является непосредственным участником</a:t>
            </a:r>
            <a: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……….….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здоровьесберегающих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 мероприятий  и  в содержательном, и  в  процессуальном  аспектах</a:t>
            </a:r>
            <a:r>
              <a:rPr lang="ru-RU" sz="2500" dirty="0" smtClean="0"/>
              <a:t>.</a:t>
            </a:r>
          </a:p>
          <a:p>
            <a:pPr marL="285750" indent="-28575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endParaRPr lang="ru-RU" sz="2500" dirty="0" smtClean="0"/>
          </a:p>
          <a:p>
            <a:pPr marL="285750" indent="-28575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endParaRPr lang="ru-RU" sz="2500" dirty="0" smtClean="0"/>
          </a:p>
          <a:p>
            <a:pPr marL="285750" indent="-28575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endParaRPr lang="ru-RU" sz="2500" dirty="0" smtClean="0"/>
          </a:p>
        </p:txBody>
      </p:sp>
    </p:spTree>
    <p:extLst>
      <p:ext uri="{BB962C8B-B14F-4D97-AF65-F5344CB8AC3E}">
        <p14:creationId xmlns:p14="http://schemas.microsoft.com/office/powerpoint/2010/main" xmlns="" val="158629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3930" y="236483"/>
            <a:ext cx="8259223" cy="64638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Принципы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здоровьесбережения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0055" y="1104848"/>
            <a:ext cx="8156746" cy="5563966"/>
          </a:xfrm>
        </p:spPr>
        <p:txBody>
          <a:bodyPr>
            <a:noAutofit/>
          </a:bodyPr>
          <a:lstStyle/>
          <a:p>
            <a:pPr marL="285750" indent="-285750" algn="just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Соответствие содержания и организации обучения возрастным особенностям учащихся.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Объем учебной нагрузки, сложность материала должны соответствовать возрасту студентов;</a:t>
            </a:r>
            <a:endParaRPr lang="ru-RU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Комплексный междисциплинарный подход.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Единство в действиях педагогов, психологов, врачей;</a:t>
            </a:r>
          </a:p>
          <a:p>
            <a:pPr marL="285750" indent="-285750" algn="just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Успех порождает успех.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Акцент ставится только на хорошее. В любом поступке, действии сначала выделяют положительное, а потом отмечают недостатки;</a:t>
            </a:r>
          </a:p>
          <a:p>
            <a:pPr marL="285750" indent="-285750" algn="just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Активность.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Активное включение в любой процесс снижает риск переутомления.</a:t>
            </a:r>
            <a:endParaRPr lang="ru-RU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endParaRPr lang="ru-RU" sz="2500" dirty="0" smtClean="0"/>
          </a:p>
          <a:p>
            <a:pPr marL="285750" indent="-28575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endParaRPr lang="ru-RU" sz="2500" dirty="0" smtClean="0"/>
          </a:p>
          <a:p>
            <a:pPr marL="285750" indent="-28575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endParaRPr lang="ru-RU" sz="2500" dirty="0" smtClean="0"/>
          </a:p>
        </p:txBody>
      </p:sp>
    </p:spTree>
    <p:extLst>
      <p:ext uri="{BB962C8B-B14F-4D97-AF65-F5344CB8AC3E}">
        <p14:creationId xmlns:p14="http://schemas.microsoft.com/office/powerpoint/2010/main" xmlns="" val="85677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67560" y="677917"/>
            <a:ext cx="8103474" cy="4698123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«В педагогике, возведенной в степень искусства, как и во всяком другом искусстве,  нельзя мерить действия всех деятелей по одной мерке, нельзя закабалить их в одну форму; но, с другой стороны, нельзя и допустить, чтобы эти действия были совершенно произвольны, неправильны и диаметрально противоположны».</a:t>
            </a:r>
          </a:p>
          <a:p>
            <a:pPr algn="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Н.И. Пирогов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1435" y="0"/>
            <a:ext cx="8229600" cy="702825"/>
          </a:xfrm>
        </p:spPr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Литература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9545" y="725213"/>
            <a:ext cx="8434551" cy="5118538"/>
          </a:xfrm>
        </p:spPr>
        <p:txBody>
          <a:bodyPr/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Казакова Л.Н., Полякова А.В.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Кейс-технологии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(CASE-STUDY) как средство формирования общих профессиональных компетенций обучающихся в системе СПО // Восточно-европейский журнал. – 2017. – № 2 (18). – С. 99-102.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Ильина, И.И. Современные технологии обучения. Практикум: учеб-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ное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пособие / И.И. Ильина. – Москва: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Юрайт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», 2019. – 339 с.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Зайцев В.С. Игровые технологии в профессиональном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образовании: учебно-методическое пособие. – Челябинск: Издатель-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ство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«Библиотека А. Миллера», 2019. - 23 с.</a:t>
            </a: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Шарипов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Ф.В. ТЕХНОЛОГИЯ ИССЛЕДОВАТЕЛЬСКОГО ОБУЧЕНИЯ // Международный журнал экспериментального образования. – 2016. – № 5-3. – С. 371-374;</a:t>
            </a: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Шулькина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С.В, Белякова А.С. ИГРОВЫЕ ТЕХНОЛОГИИ В ОБРАЗОВАТЕЛЬНОМ ПРОЦЕССЕ // Материалы X Международной студенческой научной конференции «Студенческий научный форум» URL: &lt;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ahref=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"https://scienceforum.ru/2018/article/2018007803"&gt;https://scienceforum.ru/2018/article/2018007803&lt;/a&gt; (дата обращения:  02.11.2022 ).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6"/>
            <a:ext cx="8229600" cy="5397293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Благодарю </a:t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внимание!</a:t>
            </a:r>
            <a:br>
              <a:rPr 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Современные педагогические технологии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Схема 14"/>
          <p:cNvGraphicFramePr/>
          <p:nvPr/>
        </p:nvGraphicFramePr>
        <p:xfrm>
          <a:off x="490330" y="1378226"/>
          <a:ext cx="8390870" cy="511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2"/>
          <p:cNvSpPr txBox="1">
            <a:spLocks noGrp="1"/>
          </p:cNvSpPr>
          <p:nvPr>
            <p:ph type="title"/>
          </p:nvPr>
        </p:nvSpPr>
        <p:spPr>
          <a:xfrm>
            <a:off x="539750" y="0"/>
            <a:ext cx="8147050" cy="1351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800"/>
              <a:buFont typeface="Times New Roman"/>
              <a:buNone/>
            </a:pP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Современные педагогические технологии в рамках СПО</a:t>
            </a:r>
            <a:endParaRPr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Google Shape;79;p12"/>
          <p:cNvSpPr txBox="1">
            <a:spLocks noGrp="1"/>
          </p:cNvSpPr>
          <p:nvPr>
            <p:ph type="body" idx="1"/>
          </p:nvPr>
        </p:nvSpPr>
        <p:spPr>
          <a:xfrm>
            <a:off x="425668" y="1338470"/>
            <a:ext cx="8403021" cy="508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0" algn="just">
              <a:lnSpc>
                <a:spcPct val="150000"/>
              </a:lnSpc>
              <a:buNone/>
            </a:pPr>
            <a:r>
              <a:rPr lang="ru-RU" sz="2600" b="1" i="1" u="none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Кейс-технология</a:t>
            </a:r>
            <a:r>
              <a:rPr lang="ru-RU" sz="2600" b="1" i="1" u="none" dirty="0" smtClean="0">
                <a:solidFill>
                  <a:schemeClr val="dk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(от англ. «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case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» — случай) — интерактивная технология обучения, направленная на формирование у обучающихся знаний, умений, личностных качеств на основе анализа и решения реальной или смоделированной проблемной ситуации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в  контексте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профессиональной деятельности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представленной в виде кейса.</a:t>
            </a:r>
            <a:endParaRPr lang="ru-RU" sz="2600" b="1" i="1" u="none" dirty="0" smtClean="0">
              <a:solidFill>
                <a:schemeClr val="dk1"/>
              </a:solidFill>
              <a:latin typeface="Times New Roman" pitchFamily="18" charset="0"/>
              <a:ea typeface="Times New Roman"/>
              <a:cs typeface="Times New Roman" pitchFamily="18" charset="0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8"/>
          <p:cNvSpPr txBox="1"/>
          <p:nvPr/>
        </p:nvSpPr>
        <p:spPr>
          <a:xfrm>
            <a:off x="283780" y="1734205"/>
            <a:ext cx="8450317" cy="4729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None/>
            </a:pPr>
            <a:endParaRPr lang="ru-RU" sz="32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None/>
            </a:pPr>
            <a:endParaRPr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-1778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161645"/>
              </a:buClr>
              <a:buSzPts val="2800"/>
              <a:buFont typeface="Noto Sans Symbols"/>
              <a:buChar char="✔"/>
            </a:pPr>
            <a:r>
              <a:rPr lang="en-US" sz="2800" b="1" i="0" u="none" strike="noStrike" cap="none" dirty="0" err="1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видеть</a:t>
            </a:r>
            <a:r>
              <a:rPr lang="en-US" sz="2800" b="1" i="0" u="none" strike="noStrike" cap="none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проблемы</a:t>
            </a:r>
            <a:r>
              <a:rPr lang="en-US" sz="2800" b="1" i="0" u="none" strike="noStrike" cap="none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;</a:t>
            </a:r>
            <a:endParaRPr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-1778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161645"/>
              </a:buClr>
              <a:buSzPts val="2800"/>
              <a:buFont typeface="Noto Sans Symbols"/>
              <a:buChar char="✔"/>
            </a:pPr>
            <a:r>
              <a:rPr lang="en-US" sz="2800" b="1" i="0" u="none" strike="noStrike" cap="none" dirty="0" err="1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понимать</a:t>
            </a:r>
            <a:r>
              <a:rPr lang="en-US" sz="2800" b="1" i="0" u="none" strike="noStrike" cap="none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strike="noStrike" cap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и </a:t>
            </a:r>
            <a:r>
              <a:rPr lang="en-US" sz="2800" b="1" i="0" u="none" strike="noStrike" cap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использовать</a:t>
            </a:r>
            <a:r>
              <a:rPr lang="en-US" sz="2800" b="1" i="0" u="none" strike="noStrike" cap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strike="noStrike" cap="none" dirty="0" err="1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концепции</a:t>
            </a:r>
            <a:r>
              <a:rPr lang="ru-RU" sz="2800" b="1" i="0" u="none" strike="noStrike" cap="none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;</a:t>
            </a:r>
            <a:endParaRPr sz="2800" b="0" i="0" u="none" strike="noStrike" cap="none" dirty="0">
              <a:solidFill>
                <a:srgbClr val="161645"/>
              </a:solidFill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lvl="0" indent="-177800">
              <a:spcAft>
                <a:spcPts val="600"/>
              </a:spcAft>
              <a:buClr>
                <a:srgbClr val="161645"/>
              </a:buClr>
              <a:buSzPts val="2800"/>
              <a:buFont typeface="Noto Sans Symbols"/>
              <a:buChar char="✔"/>
            </a:pPr>
            <a:r>
              <a:rPr lang="en-US" sz="2800" b="1" i="0" u="none" strike="noStrike" cap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анализировать</a:t>
            </a:r>
            <a:r>
              <a:rPr lang="en-US" sz="2800" b="1" i="0" u="none" strike="noStrike" cap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strike="noStrike" cap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профессиональные</a:t>
            </a:r>
            <a:r>
              <a:rPr lang="en-US" sz="2800" b="1" i="0" u="none" strike="noStrike" cap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dirty="0" err="1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ситуации</a:t>
            </a:r>
            <a:r>
              <a:rPr lang="en-US" sz="2800" b="1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 ;</a:t>
            </a:r>
            <a:endParaRPr sz="2800" b="0" i="0" u="none" strike="noStrike" cap="none" dirty="0">
              <a:solidFill>
                <a:srgbClr val="161645"/>
              </a:solidFill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lvl="0" indent="-177800">
              <a:spcAft>
                <a:spcPts val="600"/>
              </a:spcAft>
              <a:buClr>
                <a:srgbClr val="161645"/>
              </a:buClr>
              <a:buSzPts val="2800"/>
              <a:buFont typeface="Noto Sans Symbols"/>
              <a:buChar char="✔"/>
            </a:pPr>
            <a:r>
              <a:rPr lang="en-US" sz="2800" b="1" i="0" u="none" strike="noStrike" cap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strike="noStrike" cap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оценивать</a:t>
            </a:r>
            <a:r>
              <a:rPr lang="en-US" sz="2800" b="1" i="0" u="none" strike="noStrike" cap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strike="noStrike" cap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альтернативы</a:t>
            </a:r>
            <a:r>
              <a:rPr lang="en-US" sz="2800" b="1" i="0" u="none" strike="noStrike" cap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strike="noStrike" cap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возможных</a:t>
            </a:r>
            <a:r>
              <a:rPr lang="en-US" sz="2800" b="1" i="0" u="none" strike="noStrike" cap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dirty="0" err="1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решений</a:t>
            </a:r>
            <a:r>
              <a:rPr lang="en-US" sz="2800" b="1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 ;</a:t>
            </a:r>
            <a:endParaRPr sz="2800" b="0" i="0" u="none" strike="noStrike" cap="none" dirty="0">
              <a:solidFill>
                <a:srgbClr val="161645"/>
              </a:solidFill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lvl="0" indent="-177800">
              <a:spcAft>
                <a:spcPts val="600"/>
              </a:spcAft>
              <a:buClr>
                <a:srgbClr val="161645"/>
              </a:buClr>
              <a:buSzPts val="2800"/>
              <a:buFont typeface="Noto Sans Symbols"/>
              <a:buChar char="✔"/>
            </a:pPr>
            <a:r>
              <a:rPr lang="en-US" sz="2800" b="1" i="0" u="none" strike="noStrike" cap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strike="noStrike" cap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выбирать</a:t>
            </a:r>
            <a:r>
              <a:rPr lang="en-US" sz="2800" b="1" i="0" u="none" strike="noStrike" cap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strike="noStrike" cap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оптимальный</a:t>
            </a:r>
            <a:r>
              <a:rPr lang="en-US" sz="2800" b="1" i="0" u="none" strike="noStrike" cap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strike="noStrike" cap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вариант</a:t>
            </a:r>
            <a:r>
              <a:rPr lang="en-US" sz="2800" b="1" i="0" u="none" strike="noStrike" cap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dirty="0" err="1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решения</a:t>
            </a:r>
            <a:r>
              <a:rPr lang="en-US" sz="2800" b="1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 ;</a:t>
            </a:r>
            <a:endParaRPr sz="2800" b="0" i="0" u="none" strike="noStrike" cap="none" dirty="0">
              <a:solidFill>
                <a:srgbClr val="161645"/>
              </a:solidFill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lvl="0" indent="-177800">
              <a:spcAft>
                <a:spcPts val="600"/>
              </a:spcAft>
              <a:buClr>
                <a:srgbClr val="161645"/>
              </a:buClr>
              <a:buSzPts val="2800"/>
              <a:buFont typeface="Noto Sans Symbols"/>
              <a:buChar char="✔"/>
            </a:pPr>
            <a:r>
              <a:rPr lang="en-US" sz="2800" b="1" i="0" u="none" strike="noStrike" cap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strike="noStrike" cap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составлять</a:t>
            </a:r>
            <a:r>
              <a:rPr lang="en-US" sz="2800" b="1" i="0" u="none" strike="noStrike" cap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strike="noStrike" cap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план</a:t>
            </a:r>
            <a:r>
              <a:rPr lang="en-US" sz="2800" b="1" i="0" u="none" strike="noStrike" cap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strike="noStrike" cap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его</a:t>
            </a:r>
            <a:r>
              <a:rPr lang="en-US" sz="2800" b="1" i="0" u="none" strike="noStrike" cap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dirty="0" err="1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осуществления</a:t>
            </a:r>
            <a:r>
              <a:rPr lang="en-US" sz="2800" b="1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 ; </a:t>
            </a:r>
            <a:endParaRPr sz="2800" b="0" i="0" u="none" strike="noStrike" cap="none" dirty="0">
              <a:solidFill>
                <a:srgbClr val="161645"/>
              </a:solidFill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lvl="0" indent="-177800">
              <a:spcAft>
                <a:spcPts val="600"/>
              </a:spcAft>
              <a:buClr>
                <a:srgbClr val="161645"/>
              </a:buClr>
              <a:buSzPts val="2800"/>
              <a:buFont typeface="Noto Sans Symbols"/>
              <a:buChar char="✔"/>
            </a:pPr>
            <a:r>
              <a:rPr lang="en-US" sz="2800" b="1" i="0" u="none" strike="noStrike" cap="none" dirty="0" err="1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развивать</a:t>
            </a:r>
            <a:r>
              <a:rPr lang="en-US" sz="2800" b="1" i="0" u="none" strike="noStrike" cap="none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dirty="0" err="1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мотивацию</a:t>
            </a:r>
            <a:r>
              <a:rPr lang="en-US" sz="2800" b="1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</a:rPr>
              <a:t> ;</a:t>
            </a:r>
            <a:endParaRPr sz="2800" b="0" i="0" u="none" strike="noStrike" cap="none" dirty="0" smtClean="0">
              <a:solidFill>
                <a:srgbClr val="161645"/>
              </a:solidFill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0" marR="0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1645"/>
              </a:buClr>
              <a:buSzPts val="2800"/>
              <a:buFont typeface="Noto Sans Symbols"/>
              <a:buChar char="✔"/>
            </a:pPr>
            <a:r>
              <a:rPr lang="en-US" sz="2800" b="1" i="0" u="none" strike="noStrike" cap="none" dirty="0" err="1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развивать</a:t>
            </a:r>
            <a:r>
              <a:rPr lang="en-US" sz="2800" b="1" i="0" u="none" strike="noStrike" cap="none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strike="noStrike" cap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коммуникационные</a:t>
            </a:r>
            <a:r>
              <a:rPr lang="en-US" sz="2800" b="1" i="0" u="none" strike="noStrike" cap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strike="noStrike" cap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навыки</a:t>
            </a:r>
            <a:r>
              <a:rPr lang="en-US" sz="2800" b="1" i="0" u="none" strike="noStrike" cap="none" dirty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и </a:t>
            </a:r>
            <a:r>
              <a:rPr lang="en-US" sz="2800" b="1" i="0" u="none" strike="noStrike" cap="none" dirty="0" err="1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умения</a:t>
            </a:r>
            <a:r>
              <a:rPr lang="en-US" sz="2800" b="1" i="0" u="none" strike="noStrike" cap="none" dirty="0" smtClean="0">
                <a:solidFill>
                  <a:srgbClr val="161645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.</a:t>
            </a:r>
            <a:endParaRPr lang="ru-RU" sz="2800" b="1" i="0" u="none" strike="noStrike" cap="none" dirty="0" smtClean="0">
              <a:solidFill>
                <a:srgbClr val="161645"/>
              </a:solidFill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0" marR="0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1645"/>
              </a:buClr>
              <a:buSzPts val="2800"/>
              <a:buFont typeface="Noto Sans Symbols"/>
              <a:buChar char="✔"/>
            </a:pPr>
            <a:endParaRPr lang="ru-RU" sz="2800" b="1" dirty="0" smtClean="0">
              <a:solidFill>
                <a:srgbClr val="161645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1645"/>
              </a:buClr>
              <a:buSzPts val="2800"/>
              <a:buFont typeface="Noto Sans Symbols"/>
              <a:buChar char="✔"/>
            </a:pPr>
            <a:endParaRPr lang="ru-RU" sz="2800" b="1" dirty="0" smtClean="0">
              <a:solidFill>
                <a:srgbClr val="161645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1645"/>
              </a:buClr>
              <a:buSzPts val="2800"/>
            </a:pPr>
            <a:endParaRPr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i="0" u="none" dirty="0">
              <a:solidFill>
                <a:srgbClr val="16164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124;p18"/>
          <p:cNvSpPr txBox="1"/>
          <p:nvPr/>
        </p:nvSpPr>
        <p:spPr>
          <a:xfrm>
            <a:off x="0" y="236483"/>
            <a:ext cx="9144000" cy="1072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rgbClr val="C00000"/>
              </a:buClr>
              <a:buSzPts val="3200"/>
            </a:pPr>
            <a:r>
              <a:rPr lang="en-US" sz="3600" b="1" i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Возможности</a:t>
            </a:r>
            <a:r>
              <a:rPr lang="ru-RU" sz="36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кейс</a:t>
            </a:r>
            <a:r>
              <a:rPr lang="en-US" sz="36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b="1" i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технологии</a:t>
            </a:r>
            <a:r>
              <a:rPr lang="en-US" sz="36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6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9903" y="504497"/>
            <a:ext cx="8229600" cy="867102"/>
          </a:xfrm>
        </p:spPr>
        <p:txBody>
          <a:bodyPr/>
          <a:lstStyle/>
          <a:p>
            <a:r>
              <a:rPr lang="ru-RU" sz="36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Ограничения на использование </a:t>
            </a:r>
            <a:br>
              <a:rPr lang="ru-RU" sz="36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кейс-технологии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14855" y="1624991"/>
            <a:ext cx="7520152" cy="5028057"/>
          </a:xfrm>
        </p:spPr>
        <p:txBody>
          <a:bodyPr/>
          <a:lstStyle/>
          <a:p>
            <a:pPr algn="just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1) Кейс-технология неэффективна в отношении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ситуаций, лишенных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проблемности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контрастов, стандартных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не имеющих альтернативных путей решения,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жестко  регламентированных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ru-RU" sz="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2) В начале учебного процесса, когда у студентов нет знаний по теме, т.е. кейс-технология требует опоры на уже имеющиеся знания и умения студентов.</a:t>
            </a: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/>
          <p:nvPr/>
        </p:nvSpPr>
        <p:spPr>
          <a:xfrm>
            <a:off x="539750" y="268014"/>
            <a:ext cx="8286750" cy="994048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000"/>
              <a:buFont typeface="Arial"/>
              <a:buNone/>
            </a:pPr>
            <a:r>
              <a:rPr lang="en-US" sz="4000" b="1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Методы</a:t>
            </a:r>
            <a:r>
              <a:rPr lang="en-US" sz="4000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4000" b="1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кейс</a:t>
            </a:r>
            <a:r>
              <a:rPr lang="en-US" sz="4000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- </a:t>
            </a:r>
            <a:r>
              <a:rPr lang="en-US" sz="4000" b="1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технологии</a:t>
            </a:r>
            <a:endParaRPr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1" name="Google Shape;131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3850" y="1166648"/>
            <a:ext cx="8615198" cy="52865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/>
          <p:cNvSpPr txBox="1"/>
          <p:nvPr/>
        </p:nvSpPr>
        <p:spPr>
          <a:xfrm>
            <a:off x="397860" y="362607"/>
            <a:ext cx="8391525" cy="6164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just">
              <a:buClr>
                <a:srgbClr val="161645"/>
              </a:buClr>
              <a:buSzPts val="3600"/>
            </a:pPr>
            <a:endParaRPr lang="ru-RU" sz="8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Clr>
                <a:srgbClr val="161645"/>
              </a:buClr>
              <a:buSzPts val="3600"/>
            </a:pPr>
            <a:r>
              <a:rPr lang="en-US" sz="2800" b="1" i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</a:t>
            </a:r>
            <a:r>
              <a:rPr lang="ru-RU" sz="2800" b="1" i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en-US" sz="2800" b="1" i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идентов</a:t>
            </a:r>
            <a:endParaRPr lang="ru-RU" sz="8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Clr>
                <a:srgbClr val="161645"/>
              </a:buClr>
              <a:buSzPts val="3600"/>
            </a:pPr>
            <a:endParaRPr lang="ru-RU" sz="8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Clr>
                <a:srgbClr val="161645"/>
              </a:buClr>
              <a:buSzPts val="3600"/>
            </a:pPr>
            <a:r>
              <a:rPr lang="en-US" sz="2300" b="1" i="0" u="none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В </a:t>
            </a:r>
            <a:r>
              <a:rPr lang="en-US" sz="2300" b="1" i="0" u="none" dirty="0" err="1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центре</a:t>
            </a:r>
            <a:r>
              <a:rPr lang="en-US" sz="2300" b="1" i="0" u="none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en-US" sz="2300" b="1" i="0" u="none" dirty="0" err="1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внимания</a:t>
            </a:r>
            <a:r>
              <a:rPr lang="en-US" sz="2300" b="1" i="0" u="none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en-US" sz="2300" b="1" i="0" u="none" dirty="0" err="1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находится</a:t>
            </a:r>
            <a:r>
              <a:rPr lang="en-US" sz="2300" b="1" i="0" u="none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en-US" sz="2300" b="1" i="0" u="none" dirty="0" err="1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процесс</a:t>
            </a:r>
            <a:r>
              <a:rPr lang="en-US" sz="2300" b="1" i="0" u="none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en-US" sz="2300" b="1" i="0" u="none" dirty="0" err="1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получения</a:t>
            </a:r>
            <a:r>
              <a:rPr lang="en-US" sz="2300" b="1" i="0" u="none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en-US" sz="2300" b="1" i="0" u="none" dirty="0" err="1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информации</a:t>
            </a:r>
            <a:r>
              <a:rPr lang="en-US" sz="2300" b="1" i="0" u="none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.</a:t>
            </a:r>
            <a:endParaRPr sz="2300" b="1" dirty="0">
              <a:latin typeface="Times New Roman" pitchFamily="18" charset="0"/>
              <a:cs typeface="Times New Roman" pitchFamily="18" charset="0"/>
            </a:endParaRPr>
          </a:p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1645"/>
              </a:buClr>
              <a:buSzPts val="3600"/>
              <a:buFont typeface="Arial Narrow"/>
              <a:buNone/>
            </a:pPr>
            <a:r>
              <a:rPr lang="en-US" sz="2300" b="1" i="0" u="sng" dirty="0" err="1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Цель</a:t>
            </a:r>
            <a:r>
              <a:rPr lang="en-US" sz="2300" b="1" i="0" u="sng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 </a:t>
            </a:r>
            <a:r>
              <a:rPr lang="en-US" sz="2300" b="1" i="0" u="sng" dirty="0" err="1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метода</a:t>
            </a:r>
            <a:r>
              <a:rPr lang="en-US" sz="2300" b="1" i="0" u="sng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en-US" sz="2300" b="1" i="0" u="none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— </a:t>
            </a:r>
            <a:r>
              <a:rPr lang="en-US" sz="2300" b="1" i="0" u="none" dirty="0" err="1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поиск</a:t>
            </a:r>
            <a:r>
              <a:rPr lang="en-US" sz="2300" b="1" i="0" u="none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en-US" sz="2300" b="1" i="0" u="none" dirty="0" err="1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информации</a:t>
            </a:r>
            <a:r>
              <a:rPr lang="en-US" sz="2300" b="1" i="0" u="none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en-US" sz="2300" b="1" i="0" u="none" dirty="0" err="1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самим</a:t>
            </a:r>
            <a:r>
              <a:rPr lang="en-US" sz="2300" b="1" i="0" u="none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ru-RU" sz="2300" b="1" i="0" u="none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студентом</a:t>
            </a:r>
            <a:r>
              <a:rPr lang="en-US" sz="2300" b="1" i="0" u="none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, </a:t>
            </a:r>
            <a:r>
              <a:rPr lang="en-US" sz="2300" b="1" i="0" u="none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и – </a:t>
            </a:r>
            <a:r>
              <a:rPr lang="en-US" sz="2300" b="1" i="0" u="none" dirty="0" err="1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как</a:t>
            </a:r>
            <a:r>
              <a:rPr lang="en-US" sz="2300" b="1" i="0" u="none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en-US" sz="2300" b="1" i="0" u="none" dirty="0" err="1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следствие</a:t>
            </a:r>
            <a:r>
              <a:rPr lang="en-US" sz="2300" b="1" i="0" u="none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– </a:t>
            </a:r>
            <a:r>
              <a:rPr lang="en-US" sz="2300" b="1" i="0" u="none" dirty="0" err="1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обучение</a:t>
            </a:r>
            <a:r>
              <a:rPr lang="en-US" sz="2300" b="1" i="0" u="none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en-US" sz="2300" b="1" i="0" u="none" dirty="0" err="1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его</a:t>
            </a:r>
            <a:r>
              <a:rPr lang="en-US" sz="2300" b="1" i="0" u="none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en-US" sz="2300" b="1" i="0" u="none" dirty="0" err="1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работе</a:t>
            </a:r>
            <a:r>
              <a:rPr lang="en-US" sz="2300" b="1" i="0" u="none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с </a:t>
            </a:r>
            <a:r>
              <a:rPr lang="en-US" sz="2300" b="1" i="0" u="none" dirty="0" err="1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необходимой</a:t>
            </a:r>
            <a:r>
              <a:rPr lang="en-US" sz="2300" b="1" i="0" u="none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en-US" sz="2300" b="1" i="0" u="none" dirty="0" err="1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информацией</a:t>
            </a:r>
            <a:r>
              <a:rPr lang="en-US" sz="2300" b="1" i="0" u="none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, </a:t>
            </a:r>
            <a:r>
              <a:rPr lang="en-US" sz="2300" b="1" i="0" u="none" dirty="0" err="1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ее</a:t>
            </a:r>
            <a:r>
              <a:rPr lang="en-US" sz="2300" b="1" i="0" u="none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</a:t>
            </a:r>
            <a:r>
              <a:rPr lang="en-US" sz="2300" b="1" i="0" u="none" dirty="0" err="1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сбором</a:t>
            </a:r>
            <a:r>
              <a:rPr lang="en-US" sz="2300" b="1" i="0" u="none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, </a:t>
            </a:r>
            <a:r>
              <a:rPr lang="en-US" sz="2300" b="1" i="0" u="none" dirty="0" err="1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систематизацией</a:t>
            </a:r>
            <a:r>
              <a:rPr lang="en-US" sz="2300" b="1" i="0" u="none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 и </a:t>
            </a:r>
            <a:r>
              <a:rPr lang="en-US" sz="2300" b="1" i="0" u="none" dirty="0" err="1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анализом</a:t>
            </a:r>
            <a:r>
              <a:rPr lang="en-US" sz="2200" b="1" i="0" u="none" dirty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. </a:t>
            </a:r>
            <a:endParaRPr lang="ru-RU" sz="2200" b="1" i="0" u="none" dirty="0" smtClean="0">
              <a:solidFill>
                <a:srgbClr val="161645"/>
              </a:solidFill>
              <a:latin typeface="Times New Roman" pitchFamily="18" charset="0"/>
              <a:ea typeface="Arial Narrow"/>
              <a:cs typeface="Times New Roman" pitchFamily="18" charset="0"/>
              <a:sym typeface="Arial Narrow"/>
            </a:endParaRPr>
          </a:p>
          <a:p>
            <a:pPr lvl="0" algn="just">
              <a:buClr>
                <a:srgbClr val="161645"/>
              </a:buClr>
              <a:buSzPts val="3600"/>
            </a:pPr>
            <a:endParaRPr lang="ru-RU" sz="8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Clr>
                <a:srgbClr val="161645"/>
              </a:buClr>
              <a:buSzPts val="3600"/>
            </a:pPr>
            <a:endParaRPr lang="ru-RU" sz="8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Clr>
                <a:srgbClr val="161645"/>
              </a:buClr>
              <a:buSzPts val="3600"/>
            </a:pPr>
            <a:r>
              <a:rPr lang="en-US" sz="2800" b="1" i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разбора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деловой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корреспонден</a:t>
            </a:r>
            <a:r>
              <a:rPr lang="ru-RU" sz="2800" b="1" i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en-US" sz="2800" b="1" i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ии</a:t>
            </a:r>
            <a:endParaRPr lang="ru-RU" sz="28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Clr>
                <a:srgbClr val="161645"/>
              </a:buClr>
              <a:buSzPts val="3600"/>
            </a:pPr>
            <a:endParaRPr lang="ru-RU" sz="8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Clr>
                <a:srgbClr val="161645"/>
              </a:buClr>
              <a:buSzPts val="3600"/>
            </a:pPr>
            <a:endParaRPr lang="ru-RU" sz="8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Clr>
                <a:srgbClr val="161645"/>
              </a:buClr>
              <a:buSzPts val="2800"/>
            </a:pPr>
            <a:r>
              <a:rPr lang="ru-RU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Метод основан на работе с документами и бумагами, относящимися к той или иной организации, ситуации, проблеме.</a:t>
            </a:r>
            <a:endParaRPr lang="ru-RU" sz="23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Clr>
                <a:srgbClr val="161645"/>
              </a:buClr>
              <a:buSzPts val="2800"/>
            </a:pPr>
            <a:r>
              <a:rPr lang="ru-RU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Студенты получают от преподавателя папки с одинаковым набором документов, в зависимости от темы и предмета. </a:t>
            </a:r>
            <a:endParaRPr lang="ru-RU" sz="23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Clr>
                <a:srgbClr val="161645"/>
              </a:buClr>
              <a:buSzPts val="2800"/>
            </a:pPr>
            <a:r>
              <a:rPr lang="ru-RU" sz="2300" b="1" u="sng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Цель студента </a:t>
            </a:r>
            <a:r>
              <a:rPr lang="ru-RU" sz="2300" b="1" dirty="0" smtClean="0">
                <a:solidFill>
                  <a:srgbClr val="161645"/>
                </a:solidFill>
                <a:latin typeface="Times New Roman" pitchFamily="18" charset="0"/>
                <a:ea typeface="Arial Narrow"/>
                <a:cs typeface="Times New Roman" pitchFamily="18" charset="0"/>
                <a:sym typeface="Arial Narrow"/>
              </a:rPr>
              <a:t>— занять позицию человека, ответственного за работу с «входящими документами», и справиться со всеми задачами, которые она подразумевает. </a:t>
            </a:r>
            <a:endParaRPr lang="ru-RU" sz="23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Clr>
                <a:srgbClr val="161645"/>
              </a:buClr>
              <a:buSzPts val="3600"/>
            </a:pPr>
            <a:endParaRPr lang="ru-RU" sz="2400" b="1" i="1" u="sng" dirty="0" smtClean="0">
              <a:solidFill>
                <a:srgbClr val="C00000"/>
              </a:solidFill>
            </a:endParaRPr>
          </a:p>
          <a:p>
            <a:pPr lvl="0" algn="just">
              <a:buClr>
                <a:srgbClr val="161645"/>
              </a:buClr>
              <a:buSzPts val="3600"/>
            </a:pPr>
            <a:endParaRPr lang="ru-RU" sz="2400" b="1" i="0" u="none" dirty="0" smtClean="0">
              <a:solidFill>
                <a:srgbClr val="161645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1645"/>
              </a:buClr>
              <a:buSzPts val="3600"/>
              <a:buFont typeface="Arial Narrow"/>
              <a:buNone/>
            </a:pPr>
            <a:endParaRPr lang="ru-RU" sz="3600" b="1" dirty="0" smtClean="0">
              <a:solidFill>
                <a:srgbClr val="161645"/>
              </a:solidFill>
              <a:latin typeface="Arial Narrow"/>
              <a:sym typeface="Arial Narrow"/>
            </a:endParaRPr>
          </a:p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1645"/>
              </a:buClr>
              <a:buSzPts val="3600"/>
              <a:buFont typeface="Arial Narrow"/>
              <a:buNone/>
            </a:pPr>
            <a:endParaRPr dirty="0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1189</TotalTime>
  <Words>1637</Words>
  <Application>Microsoft Office PowerPoint</Application>
  <PresentationFormat>Экран (4:3)</PresentationFormat>
  <Paragraphs>198</Paragraphs>
  <Slides>37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Тема Office</vt:lpstr>
      <vt:lpstr>Волжский филиал ГАПОУ «Волгоградский медицинский колледж»    Современные  педагогические технологии (в рамках СПО)  Резник А.Г., Баёва Н.А.</vt:lpstr>
      <vt:lpstr>Слайд 2</vt:lpstr>
      <vt:lpstr>Определение</vt:lpstr>
      <vt:lpstr>Современные педагогические технологии</vt:lpstr>
      <vt:lpstr>Современные педагогические технологии в рамках СПО</vt:lpstr>
      <vt:lpstr>Слайд 6</vt:lpstr>
      <vt:lpstr>Ограничения на использование  кейс-технологии: </vt:lpstr>
      <vt:lpstr>Слайд 8</vt:lpstr>
      <vt:lpstr>Слайд 9</vt:lpstr>
      <vt:lpstr>   Цель  — процесс создания или совершенствования проектов.  Участников занятия можно разбить на группы, каждая из которых будет разрабатывать свой проект.  Игровое проектирование может включать проекты разного типа: исследовательский, поисковый, творческий, аналитический, прогностический.…………………………..            </vt:lpstr>
      <vt:lpstr>Метод дискуссии</vt:lpstr>
      <vt:lpstr>Виды кейсов</vt:lpstr>
      <vt:lpstr>Проектные методы обучения </vt:lpstr>
      <vt:lpstr>Слайд 14</vt:lpstr>
      <vt:lpstr>Проект - это  </vt:lpstr>
      <vt:lpstr>Требования к учебному проекту</vt:lpstr>
      <vt:lpstr>Система инновационной оценки «портфолио» </vt:lpstr>
      <vt:lpstr>Портфолио – это </vt:lpstr>
      <vt:lpstr>Слайд 19</vt:lpstr>
      <vt:lpstr>Портфолио позволяет решать важнейшие педагогические задачи</vt:lpstr>
      <vt:lpstr>Общая цель портфолио - </vt:lpstr>
      <vt:lpstr>Основные компетентности, лежащие в основе структуры портфолио:</vt:lpstr>
      <vt:lpstr>   Технология  проблемного обучения    </vt:lpstr>
      <vt:lpstr>  </vt:lpstr>
      <vt:lpstr>Слайд 25</vt:lpstr>
      <vt:lpstr>Этапы технологии проблемного обучения:</vt:lpstr>
      <vt:lpstr>Технология коллективного обучения: основные характеристики</vt:lpstr>
      <vt:lpstr>Слайд 28</vt:lpstr>
      <vt:lpstr>Слайд 29</vt:lpstr>
      <vt:lpstr>Слайд 30</vt:lpstr>
      <vt:lpstr>Здоровьесберегающая  технология:</vt:lpstr>
      <vt:lpstr>Слайд 32</vt:lpstr>
      <vt:lpstr>Принципы здоровьесбережения</vt:lpstr>
      <vt:lpstr>Принципы здоровьесбережения</vt:lpstr>
      <vt:lpstr>Слайд 35</vt:lpstr>
      <vt:lpstr>Литература</vt:lpstr>
      <vt:lpstr>Благодарю 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 образовательные технологии</dc:title>
  <dc:creator>user</dc:creator>
  <cp:lastModifiedBy>Зарплата</cp:lastModifiedBy>
  <cp:revision>246</cp:revision>
  <dcterms:modified xsi:type="dcterms:W3CDTF">2022-12-02T11:40:18Z</dcterms:modified>
</cp:coreProperties>
</file>