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2" r:id="rId4"/>
    <p:sldId id="286" r:id="rId5"/>
    <p:sldId id="287" r:id="rId6"/>
    <p:sldId id="271" r:id="rId7"/>
    <p:sldId id="289" r:id="rId8"/>
    <p:sldId id="288" r:id="rId9"/>
    <p:sldId id="270" r:id="rId10"/>
    <p:sldId id="273" r:id="rId11"/>
    <p:sldId id="285" r:id="rId12"/>
    <p:sldId id="269" r:id="rId13"/>
    <p:sldId id="274" r:id="rId14"/>
    <p:sldId id="279" r:id="rId15"/>
    <p:sldId id="275" r:id="rId16"/>
    <p:sldId id="278" r:id="rId17"/>
    <p:sldId id="277" r:id="rId18"/>
    <p:sldId id="276" r:id="rId19"/>
    <p:sldId id="280" r:id="rId20"/>
    <p:sldId id="284" r:id="rId21"/>
    <p:sldId id="26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23728" y="2130425"/>
            <a:ext cx="5472608" cy="1470025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Фон для презентации официальны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899576" cy="6858000"/>
          </a:xfrm>
          <a:prstGeom prst="rect">
            <a:avLst/>
          </a:prstGeom>
          <a:noFill/>
        </p:spPr>
      </p:pic>
      <p:pic>
        <p:nvPicPr>
          <p:cNvPr id="2050" name="Picture 2" descr="https://uprostim.com/wp-content/uploads/2021/05/image166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772816"/>
            <a:ext cx="2843808" cy="3384376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555776" y="836712"/>
            <a:ext cx="42926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Волжский филиал ГАПОУ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″Волгоградский  медицинский колледж ″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07705" y="1988840"/>
            <a:ext cx="576064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Тема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Тестирование , как форма контроля результатов обучения 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84168" y="4725144"/>
            <a:ext cx="30598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Подготовила преподаватель первой квалификационной категории И.Н.Костикова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Фон для презентации официальны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395536" y="217172"/>
            <a:ext cx="8208912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Основные задачи тестирования: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Развитие интереса у студентов к дисциплине, по которой предполагается тестирование;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Активизация самостоятельной работы студентов во время подготовки к тестированию;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Воспитание сознательности  и личной ответственности обучающихся за результаты своей подготовки;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Выявление уровня знаний, умений и навыков обучающихся по тестируемой дисциплине;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Помощь студентам в определении уровня достигнутых результатов обучения и планирование дальнейшей подготовки;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Помощь преподавателям  в оценке индивидуальных результатов обучения и развития обучающихся, расширении спектра контрольно-измерительных материалов, корректировке методики обучения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Фон для презентации официальны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07504" y="1241814"/>
            <a:ext cx="8928992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Структура тестового задания: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Инструкция  - должна содержать указания на</a:t>
            </a:r>
            <a:r>
              <a:rPr kumimoji="0" lang="ru-RU" sz="28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то, что испытуемому следует сделать, каким образом выполнять задание.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Текст задания – содержательное наполнение задания. Формулируется в виде незаконченного предложения в утвердительной форме (а не вопроса). Может включать варианты ответа, рисунки, таблицы и т.п.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Правильный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ответ.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Он должен быть однозначным.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https://mega-u.ru/wp-content/uploads/2022/02/281f5939814d8cb34644a82cbc9e2e6bbfcd58d2-158488973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123728" cy="20608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Фон для презентации официальны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627784" y="188640"/>
            <a:ext cx="36724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Типы и виды тестовых заданий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1484785"/>
            <a:ext cx="33743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Закрытые-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имеющие варианты ответа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148064" y="1340769"/>
            <a:ext cx="38164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Открытые-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предполагающие свободный ответ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 стрелкой 7"/>
          <p:cNvCxnSpPr>
            <a:stCxn id="3" idx="2"/>
          </p:cNvCxnSpPr>
          <p:nvPr/>
        </p:nvCxnSpPr>
        <p:spPr>
          <a:xfrm flipH="1">
            <a:off x="1691680" y="1019637"/>
            <a:ext cx="2772308" cy="24912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3" idx="2"/>
          </p:cNvCxnSpPr>
          <p:nvPr/>
        </p:nvCxnSpPr>
        <p:spPr>
          <a:xfrm>
            <a:off x="4463988" y="1019637"/>
            <a:ext cx="2484276" cy="24912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179512" y="2780928"/>
            <a:ext cx="4248472" cy="25202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Альтернативных ответов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Множественного выбора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Установления последовательности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Установления соответствия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5220072" y="2780928"/>
            <a:ext cx="3672408" cy="25202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Дополнения</a:t>
            </a:r>
            <a:endParaRPr lang="ru-RU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Свободного изложения </a:t>
            </a:r>
            <a:endParaRPr lang="ru-RU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Фон для презентации официальны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1613498" y="53424"/>
            <a:ext cx="591700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Задания закрытого типа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Задания альтернативных ответов (АО)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11560" y="2880360"/>
          <a:ext cx="7632848" cy="3353557"/>
        </p:xfrm>
        <a:graphic>
          <a:graphicData uri="http://schemas.openxmlformats.org/drawingml/2006/table">
            <a:tbl>
              <a:tblPr/>
              <a:tblGrid>
                <a:gridCol w="5913464"/>
                <a:gridCol w="1719384"/>
              </a:tblGrid>
              <a:tr h="427477">
                <a:tc>
                  <a:txBody>
                    <a:bodyPr/>
                    <a:lstStyle/>
                    <a:p>
                      <a:pPr marL="180340" indent="-180340"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Утверждение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indent="-180340"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Ответ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7477"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при отеках, высоком АД, ХСН назначают </a:t>
                      </a:r>
                      <a:r>
                        <a:rPr lang="ru-RU" sz="2400" dirty="0" err="1">
                          <a:latin typeface="Times New Roman"/>
                          <a:ea typeface="Calibri"/>
                          <a:cs typeface="Times New Roman"/>
                        </a:rPr>
                        <a:t>диуретики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indent="-180340"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Да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4955"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большую роль в происхождении отеков играет задержка кальция </a:t>
                      </a:r>
                      <a:r>
                        <a:rPr lang="ru-RU" sz="2400" dirty="0" err="1">
                          <a:latin typeface="Times New Roman"/>
                          <a:ea typeface="Calibri"/>
                          <a:cs typeface="Times New Roman"/>
                        </a:rPr>
                        <a:t>Са</a:t>
                      </a:r>
                      <a:r>
                        <a:rPr lang="ru-RU" sz="2400" baseline="30000" dirty="0" err="1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r>
                        <a:rPr lang="ru-RU" sz="2400" baseline="300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 в организме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indent="-180340"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Нет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4955">
                <a:tc>
                  <a:txBody>
                    <a:bodyPr/>
                    <a:lstStyle/>
                    <a:p>
                      <a:pPr marL="180340" indent="-180340"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3.  показанием к назначению </a:t>
                      </a:r>
                      <a:r>
                        <a:rPr lang="ru-RU" sz="2400" dirty="0" err="1">
                          <a:latin typeface="Times New Roman"/>
                          <a:ea typeface="Calibri"/>
                          <a:cs typeface="Times New Roman"/>
                        </a:rPr>
                        <a:t>диуретиков</a:t>
                      </a: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 являются отравления веществами , которые выводятся из организма почками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indent="-180340"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Да 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467544" y="933422"/>
            <a:ext cx="784887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Например: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Верно ли утверждение (в ответ впишите  </a:t>
            </a:r>
            <a:r>
              <a:rPr kumimoji="0" lang="ru-RU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 </a:t>
            </a:r>
            <a:r>
              <a: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или </a:t>
            </a:r>
            <a:r>
              <a:rPr kumimoji="0" lang="ru-RU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″+″,</a:t>
            </a:r>
            <a:r>
              <a: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если считаете утверждение верным, или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НЕТ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или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″-″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если считаете утверждение неверным):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Фон для презентации официальны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539552" y="263780"/>
            <a:ext cx="7416824" cy="606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Задания множественного выбора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Этот вид задания подразделяется на 2 подвида.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а/ </a:t>
            </a:r>
            <a:r>
              <a:rPr kumimoji="0" lang="ru-RU" sz="20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 выбором одного варианта правильного ответа</a:t>
            </a:r>
          </a:p>
          <a:p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Например: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1).Процесс накапливания лекарственного вещества в организме называется: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а). привыкание; в). кумуляция; в). синергизм;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г). антагонизм;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).лекарственная зависимость;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е). сенсибилизация.</a:t>
            </a:r>
          </a:p>
          <a:p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Правильный ответ: в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2).Эффект, при котором один препарат усиливает действие другого называется: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а). антагонизм; б). синергизм; в). привыкание;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г). кумуляция.</a:t>
            </a:r>
          </a:p>
          <a:p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Правильный ответ: б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sng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Фон для презентации официальны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395536" y="332657"/>
            <a:ext cx="79928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б/ </a:t>
            </a:r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с выбором нескольких вариантов правильного ответа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899592" y="911352"/>
            <a:ext cx="6840760" cy="452431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5425" algn="l"/>
              </a:tabLst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Например: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542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Методом выбора найдите правильные ответы: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5425" algn="l"/>
              </a:tabLst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5425" algn="l"/>
              </a:tabLst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К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энтеральному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пути введения относятся: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542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а). внутрь; б). в мышцу; в). под кожу;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542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г). ректально;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).под язык; е). в вену.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5425" algn="l"/>
              </a:tabLst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Правильные ответы: а,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г,д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5425" algn="l"/>
              </a:tabLst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5425" algn="l"/>
              </a:tabLst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К парентеральному пути введения относятся: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542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а). в вену; б). под кожу; в). внутрь; г). под язык;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5425" algn="l"/>
              </a:tabLst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). в мышцу.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5425" algn="l"/>
              </a:tabLst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Правильные ответы: а,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б,д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Фон для презентации официальны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899592" y="116632"/>
            <a:ext cx="69127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4. Задания на установление соответствия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95536" y="1484785"/>
          <a:ext cx="8208912" cy="4551198"/>
        </p:xfrm>
        <a:graphic>
          <a:graphicData uri="http://schemas.openxmlformats.org/drawingml/2006/table">
            <a:tbl>
              <a:tblPr/>
              <a:tblGrid>
                <a:gridCol w="2705654"/>
                <a:gridCol w="5503258"/>
              </a:tblGrid>
              <a:tr h="432047">
                <a:tc>
                  <a:txBody>
                    <a:bodyPr/>
                    <a:lstStyle/>
                    <a:p>
                      <a:pPr marL="180340" indent="-180340" algn="ctr">
                        <a:spcAft>
                          <a:spcPts val="0"/>
                        </a:spcAft>
                      </a:pPr>
                      <a:r>
                        <a:rPr lang="ru-RU" sz="2000" spc="-15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ВОПРОСЫ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indent="-180340" algn="ctr">
                        <a:spcAft>
                          <a:spcPts val="0"/>
                        </a:spcAft>
                      </a:pPr>
                      <a:r>
                        <a:rPr lang="ru-RU" sz="2000" spc="-15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ОТВЕТЫ: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3390"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+mj-lt"/>
                        <a:buAutoNum type="arabicPeriod"/>
                      </a:pPr>
                      <a:r>
                        <a:rPr lang="ru-RU" sz="2000" spc="-15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Фурацилин</a:t>
                      </a:r>
                      <a:r>
                        <a:rPr lang="ru-RU" sz="2000" spc="-15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                                                     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spc="-15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а. Антисептическое </a:t>
                      </a:r>
                      <a:r>
                        <a:rPr lang="ru-RU" sz="2000" spc="-15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средство, производное </a:t>
                      </a:r>
                      <a:r>
                        <a:rPr lang="ru-RU" sz="2000" spc="-15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нитрофурана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3390"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+mj-lt"/>
                        <a:buAutoNum type="arabicPeriod"/>
                      </a:pPr>
                      <a:r>
                        <a:rPr lang="ru-RU" sz="2000" spc="-15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Ртути </a:t>
                      </a:r>
                      <a:r>
                        <a:rPr lang="ru-RU" sz="2000" spc="-15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дихлорид</a:t>
                      </a:r>
                      <a:r>
                        <a:rPr lang="ru-RU" sz="2000" spc="-15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                                            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spc="-15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б. Антисептическое </a:t>
                      </a:r>
                      <a:r>
                        <a:rPr lang="ru-RU" sz="2000" spc="-15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средство из группы солей тяжелых металлов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9444"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+mj-lt"/>
                        <a:buAutoNum type="arabicPeriod"/>
                      </a:pPr>
                      <a:r>
                        <a:rPr lang="ru-RU" sz="2000" spc="-15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Формальдегид                                               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spc="-15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в. </a:t>
                      </a:r>
                      <a:r>
                        <a:rPr lang="ru-RU" sz="2000" spc="-15" dirty="0" err="1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Галоидосодержащее</a:t>
                      </a:r>
                      <a:r>
                        <a:rPr lang="ru-RU" sz="2000" spc="-15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spc="-15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антисептическое средство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0150">
                <a:tc>
                  <a:txBody>
                    <a:bodyPr/>
                    <a:lstStyle/>
                    <a:p>
                      <a:pPr marL="180340" indent="-180340" algn="l">
                        <a:spcAft>
                          <a:spcPts val="0"/>
                        </a:spcAft>
                      </a:pPr>
                      <a:r>
                        <a:rPr lang="ru-RU" sz="2000" spc="-1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4. Калия перманганат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spc="-15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г. Антисептическое </a:t>
                      </a:r>
                      <a:r>
                        <a:rPr lang="ru-RU" sz="2000" spc="-15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средство из группы препаратов алифатического ряда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3177">
                <a:tc>
                  <a:txBody>
                    <a:bodyPr/>
                    <a:lstStyle/>
                    <a:p>
                      <a:pPr marL="180340" indent="-180340" algn="just">
                        <a:spcAft>
                          <a:spcPts val="0"/>
                        </a:spcAft>
                      </a:pPr>
                      <a:r>
                        <a:rPr lang="ru-RU" sz="2000" spc="-15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5. Хлорамин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spc="-15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д. Антисептическое </a:t>
                      </a:r>
                      <a:r>
                        <a:rPr lang="ru-RU" sz="2000" spc="-15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средство из группы окислителей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695">
                <a:tc>
                  <a:txBody>
                    <a:bodyPr/>
                    <a:lstStyle/>
                    <a:p>
                      <a:pPr marL="180340" indent="-180340" algn="just">
                        <a:spcAft>
                          <a:spcPts val="0"/>
                        </a:spcAft>
                      </a:pPr>
                      <a:r>
                        <a:rPr lang="ru-RU" sz="2000" spc="-15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6.Ихтиол </a:t>
                      </a:r>
                      <a:endParaRPr lang="ru-RU" sz="2000" spc="-15" dirty="0" smtClean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180340" indent="-180340" algn="just"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indent="-180340" algn="just">
                        <a:spcAft>
                          <a:spcPts val="0"/>
                        </a:spcAft>
                      </a:pPr>
                      <a:endParaRPr lang="ru-RU" sz="2000" spc="-15" dirty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4821" name="AutoShape 5"/>
          <p:cNvSpPr>
            <a:spLocks noChangeShapeType="1"/>
          </p:cNvSpPr>
          <p:nvPr/>
        </p:nvSpPr>
        <p:spPr bwMode="auto">
          <a:xfrm flipH="1" flipV="1">
            <a:off x="2843808" y="3068960"/>
            <a:ext cx="504825" cy="1111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20" name="AutoShape 4"/>
          <p:cNvSpPr>
            <a:spLocks noChangeShapeType="1"/>
          </p:cNvSpPr>
          <p:nvPr/>
        </p:nvSpPr>
        <p:spPr bwMode="auto">
          <a:xfrm flipH="1">
            <a:off x="2843808" y="2276872"/>
            <a:ext cx="50482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17" name="AutoShape 1"/>
          <p:cNvSpPr>
            <a:spLocks noChangeShapeType="1"/>
          </p:cNvSpPr>
          <p:nvPr/>
        </p:nvSpPr>
        <p:spPr bwMode="auto">
          <a:xfrm flipH="1" flipV="1">
            <a:off x="2627784" y="4509120"/>
            <a:ext cx="704850" cy="28416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19" name="AutoShape 3"/>
          <p:cNvSpPr>
            <a:spLocks noChangeShapeType="1"/>
          </p:cNvSpPr>
          <p:nvPr/>
        </p:nvSpPr>
        <p:spPr bwMode="auto">
          <a:xfrm flipH="1">
            <a:off x="2483768" y="3645024"/>
            <a:ext cx="1296144" cy="138854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18" name="AutoShape 2"/>
          <p:cNvSpPr>
            <a:spLocks noChangeShapeType="1"/>
          </p:cNvSpPr>
          <p:nvPr/>
        </p:nvSpPr>
        <p:spPr bwMode="auto">
          <a:xfrm>
            <a:off x="2699792" y="3789040"/>
            <a:ext cx="936104" cy="43204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395536" y="501932"/>
            <a:ext cx="8136904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Например: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Подобрать соответствующие пары по принципу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″вопрос – правильный ответ</a:t>
            </a: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″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Фон для презентации официальны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899592" y="116633"/>
            <a:ext cx="70567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5. Задания на установление последовательности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323528" y="511868"/>
            <a:ext cx="8208912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Например: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Заполните схему, вместо точек вставьте соответствующие слова или  фразы: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187624" y="1844825"/>
          <a:ext cx="6765046" cy="3221051"/>
        </p:xfrm>
        <a:graphic>
          <a:graphicData uri="http://schemas.openxmlformats.org/drawingml/2006/table">
            <a:tbl>
              <a:tblPr/>
              <a:tblGrid>
                <a:gridCol w="4509788"/>
                <a:gridCol w="2255258"/>
              </a:tblGrid>
              <a:tr h="160660">
                <a:tc rowSpan="2">
                  <a:txBody>
                    <a:bodyPr/>
                    <a:lstStyle/>
                    <a:p>
                      <a:pPr marL="180340" indent="-180340" algn="just">
                        <a:spcAft>
                          <a:spcPts val="0"/>
                        </a:spcAft>
                        <a:tabLst>
                          <a:tab pos="448310" algn="l"/>
                        </a:tabLst>
                      </a:pP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180340" indent="-180340" algn="just">
                        <a:spcAft>
                          <a:spcPts val="0"/>
                        </a:spcAft>
                        <a:tabLst>
                          <a:tab pos="448310" algn="l"/>
                        </a:tabLs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			                                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                    лечение                            </a:t>
                      </a:r>
                    </a:p>
                    <a:p>
                      <a:pPr marL="180340" indent="-180340" algn="just">
                        <a:spcAft>
                          <a:spcPts val="0"/>
                        </a:spcAft>
                        <a:tabLst>
                          <a:tab pos="448310" algn="l"/>
                        </a:tabLs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      лечение                                                      вит.группы    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80340" indent="-180340" algn="just">
                        <a:spcAft>
                          <a:spcPts val="0"/>
                        </a:spcAft>
                        <a:tabLst>
                          <a:tab pos="448310" algn="l"/>
                        </a:tabLs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  </a:t>
                      </a:r>
                      <a:r>
                        <a:rPr lang="ru-RU" sz="1400" dirty="0" err="1" smtClean="0">
                          <a:latin typeface="Times New Roman"/>
                          <a:ea typeface="Calibri"/>
                          <a:cs typeface="Times New Roman"/>
                        </a:rPr>
                        <a:t>Леворин</a:t>
                      </a:r>
                      <a:r>
                        <a:rPr lang="ru-RU" sz="1400" dirty="0" smtClean="0">
                          <a:latin typeface="Calibri"/>
                          <a:ea typeface="Calibri"/>
                          <a:cs typeface="Times New Roman"/>
                        </a:rPr>
                        <a:t>……………..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        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	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                  …………..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80340" indent="-180340" algn="just">
                        <a:spcAft>
                          <a:spcPts val="0"/>
                        </a:spcAft>
                        <a:tabLst>
                          <a:tab pos="448310" algn="l"/>
                        </a:tabLst>
                      </a:pPr>
                      <a:r>
                        <a:rPr lang="ru-RU" sz="1400" dirty="0">
                          <a:latin typeface="Calibri"/>
                          <a:cs typeface="Times New Roman"/>
                        </a:rPr>
                        <a:t/>
                      </a:r>
                      <a:br>
                        <a:rPr lang="ru-RU" sz="1400" dirty="0">
                          <a:latin typeface="Calibri"/>
                          <a:cs typeface="Times New Roman"/>
                        </a:rPr>
                      </a:b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                     </a:t>
                      </a:r>
                      <a:endParaRPr lang="ru-RU" sz="14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180340" indent="-180340" algn="just">
                        <a:spcAft>
                          <a:spcPts val="0"/>
                        </a:spcAft>
                        <a:tabLst>
                          <a:tab pos="448310" algn="l"/>
                        </a:tabLs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                                                                            лечение</a:t>
                      </a:r>
                    </a:p>
                    <a:p>
                      <a:pPr marL="180340" indent="-180340" algn="just">
                        <a:spcAft>
                          <a:spcPts val="0"/>
                        </a:spcAft>
                        <a:tabLst>
                          <a:tab pos="448310" algn="l"/>
                        </a:tabLs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                                                                    </a:t>
                      </a:r>
                      <a:r>
                        <a:rPr lang="ru-RU" sz="1400" dirty="0" err="1" smtClean="0">
                          <a:latin typeface="Times New Roman"/>
                          <a:ea typeface="Calibri"/>
                          <a:cs typeface="Times New Roman"/>
                        </a:rPr>
                        <a:t>лактобактерин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                                     </a:t>
                      </a:r>
                      <a:endParaRPr lang="ru-RU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80340" indent="-180340" algn="r">
                        <a:spcAft>
                          <a:spcPts val="0"/>
                        </a:spcAft>
                        <a:tabLst>
                          <a:tab pos="448310" algn="l"/>
                        </a:tabLs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……………….      </a:t>
                      </a:r>
                      <a:endParaRPr lang="ru-RU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80340" indent="-180340" algn="just">
                        <a:spcAft>
                          <a:spcPts val="0"/>
                        </a:spcAft>
                        <a:tabLst>
                          <a:tab pos="448310" algn="l"/>
                        </a:tabLst>
                      </a:pPr>
                      <a:r>
                        <a:rPr lang="ru-RU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Наиболее </a:t>
                      </a: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частые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80340" indent="-180340" algn="just">
                        <a:spcAft>
                          <a:spcPts val="0"/>
                        </a:spcAft>
                        <a:tabLst>
                          <a:tab pos="448310" algn="l"/>
                        </a:tabLst>
                      </a:pPr>
                      <a:r>
                        <a:rPr lang="ru-RU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осложнения                                                           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лечение</a:t>
                      </a:r>
                      <a:r>
                        <a:rPr lang="ru-RU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 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80340" indent="-180340" algn="just">
                        <a:spcAft>
                          <a:spcPts val="0"/>
                        </a:spcAft>
                        <a:tabLst>
                          <a:tab pos="448310" algn="l"/>
                        </a:tabLst>
                      </a:pPr>
                      <a:r>
                        <a:rPr lang="ru-RU" sz="1400" b="1" dirty="0" err="1" smtClean="0">
                          <a:latin typeface="Times New Roman"/>
                          <a:ea typeface="Calibri"/>
                          <a:cs typeface="Times New Roman"/>
                        </a:rPr>
                        <a:t>антибиотикотерапии</a:t>
                      </a:r>
                      <a:r>
                        <a:rPr lang="ru-RU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                                         </a:t>
                      </a:r>
                      <a:r>
                        <a:rPr lang="ru-RU" sz="1400" dirty="0" err="1" smtClean="0">
                          <a:latin typeface="Times New Roman"/>
                          <a:ea typeface="Calibri"/>
                          <a:cs typeface="Times New Roman"/>
                        </a:rPr>
                        <a:t>димедрол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 marL="180340" indent="-180340" algn="just">
                        <a:spcAft>
                          <a:spcPts val="0"/>
                        </a:spcAft>
                        <a:tabLst>
                          <a:tab pos="448310" algn="l"/>
                        </a:tabLst>
                      </a:pPr>
                      <a:r>
                        <a:rPr lang="ru-RU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                                                                         ………………            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80340" indent="-180340" algn="just">
                        <a:spcAft>
                          <a:spcPts val="0"/>
                        </a:spcAft>
                        <a:tabLst>
                          <a:tab pos="448310" algn="l"/>
                        </a:tabLs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					</a:t>
                      </a:r>
                      <a:endParaRPr lang="ru-RU" sz="14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180340" indent="-180340" algn="just">
                        <a:spcAft>
                          <a:spcPts val="0"/>
                        </a:spcAft>
                        <a:tabLst>
                          <a:tab pos="448310" algn="l"/>
                        </a:tabLs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                                                                                                                                                      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indent="-180340"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Ответы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76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0340" indent="-180340"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180340" indent="-18034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гиповитаминоз 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гр.В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180340" indent="-180340"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кандидоз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180340" indent="-180340" algn="ctr"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latin typeface="Times New Roman"/>
                          <a:ea typeface="Calibri"/>
                          <a:cs typeface="Times New Roman"/>
                        </a:rPr>
                        <a:t>дисбактериоз</a:t>
                      </a:r>
                      <a:endParaRPr lang="ru-RU" sz="14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180340" indent="-180340"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аллергия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5850" name="AutoShape 10"/>
          <p:cNvSpPr>
            <a:spLocks noChangeShapeType="1"/>
          </p:cNvSpPr>
          <p:nvPr/>
        </p:nvSpPr>
        <p:spPr bwMode="auto">
          <a:xfrm>
            <a:off x="3779912" y="3645024"/>
            <a:ext cx="73342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5846" name="AutoShape 6"/>
          <p:cNvSpPr>
            <a:spLocks noChangeShapeType="1"/>
          </p:cNvSpPr>
          <p:nvPr/>
        </p:nvSpPr>
        <p:spPr bwMode="auto">
          <a:xfrm flipH="1">
            <a:off x="2699792" y="2636912"/>
            <a:ext cx="576064" cy="4571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5849" name="AutoShape 9"/>
          <p:cNvSpPr>
            <a:spLocks noChangeShapeType="1"/>
          </p:cNvSpPr>
          <p:nvPr/>
        </p:nvSpPr>
        <p:spPr bwMode="auto">
          <a:xfrm flipV="1">
            <a:off x="3779912" y="2636911"/>
            <a:ext cx="288032" cy="32690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5847" name="AutoShape 7"/>
          <p:cNvSpPr>
            <a:spLocks noChangeShapeType="1"/>
          </p:cNvSpPr>
          <p:nvPr/>
        </p:nvSpPr>
        <p:spPr bwMode="auto">
          <a:xfrm flipH="1" flipV="1">
            <a:off x="3275856" y="2636912"/>
            <a:ext cx="385192" cy="32690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5848" name="AutoShape 8"/>
          <p:cNvSpPr>
            <a:spLocks noChangeShapeType="1"/>
          </p:cNvSpPr>
          <p:nvPr/>
        </p:nvSpPr>
        <p:spPr bwMode="auto">
          <a:xfrm flipH="1" flipV="1">
            <a:off x="3707904" y="2924944"/>
            <a:ext cx="3175" cy="6889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5845" name="AutoShape 5"/>
          <p:cNvSpPr>
            <a:spLocks noChangeShapeType="1"/>
          </p:cNvSpPr>
          <p:nvPr/>
        </p:nvSpPr>
        <p:spPr bwMode="auto">
          <a:xfrm>
            <a:off x="4067944" y="2636912"/>
            <a:ext cx="71437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5844" name="AutoShape 4"/>
          <p:cNvSpPr>
            <a:spLocks noChangeShapeType="1"/>
          </p:cNvSpPr>
          <p:nvPr/>
        </p:nvSpPr>
        <p:spPr bwMode="auto">
          <a:xfrm flipV="1">
            <a:off x="2843808" y="3645023"/>
            <a:ext cx="864096" cy="4095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5843" name="AutoShape 3"/>
          <p:cNvSpPr>
            <a:spLocks noChangeShapeType="1"/>
          </p:cNvSpPr>
          <p:nvPr/>
        </p:nvSpPr>
        <p:spPr bwMode="auto">
          <a:xfrm>
            <a:off x="2843808" y="4077072"/>
            <a:ext cx="864096" cy="504056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5842" name="AutoShape 2"/>
          <p:cNvSpPr>
            <a:spLocks noChangeShapeType="1"/>
          </p:cNvSpPr>
          <p:nvPr/>
        </p:nvSpPr>
        <p:spPr bwMode="auto">
          <a:xfrm>
            <a:off x="3779912" y="4581128"/>
            <a:ext cx="714375" cy="95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Фон для презентации официальны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07504" y="1412777"/>
            <a:ext cx="7200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1. Задания дополнения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0" y="1889263"/>
            <a:ext cx="9144000" cy="4985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Например: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Дайте определение лекарственным  дозам: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1).Доза, в которой ЛС вызывает начальный терапевтический эффект называется ____________________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Ответ: минимальная терапевтическая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2).Доза, в которой препарат у преобладающего большинства больных оказывает необходимое фармакотерапевтическое действие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-_____________________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Ответ: средняя терапевтическая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323528" y="260648"/>
            <a:ext cx="7920880" cy="120032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Задания открытого типа: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вписать небольшую фразу, слово или символы — как 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дополнение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к контексту.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Фон для презентации официальны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323528" y="145756"/>
            <a:ext cx="842493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Задания свободного изложения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— студенту выделяется место для свободного изложения ответа на вопрос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179512" y="1090768"/>
            <a:ext cx="8352928" cy="532453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7650" algn="l"/>
              </a:tabLst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Например: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765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1).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Задание: Выберите правильное утверждение и объясните свой выбор.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7650" algn="l"/>
              </a:tabLst>
            </a:pP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А). Лекарственный препарат + 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Биотрансформация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= Снижение активности</a:t>
            </a:r>
            <a:endParaRPr kumimoji="0" lang="ru-RU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7650" algn="l"/>
              </a:tabLst>
            </a:pP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Б). Лекарственный препарат + 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Биотрансформация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= Повышение активности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7650" algn="l"/>
              </a:tabLst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________________________________________________________________________________________________________________________________</a:t>
            </a:r>
            <a:endParaRPr kumimoji="0" lang="ru-RU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7650" algn="l"/>
              </a:tabLst>
            </a:pPr>
            <a:r>
              <a:rPr kumimoji="0" lang="ru-RU" sz="2000" i="1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Правильные ответ</a:t>
            </a:r>
            <a:r>
              <a:rPr kumimoji="0" lang="ru-RU" sz="200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А- </a:t>
            </a:r>
            <a:r>
              <a:rPr kumimoji="0" lang="ru-RU" sz="2000" i="0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биотрансформация</a:t>
            </a:r>
            <a:r>
              <a:rPr kumimoji="0" lang="ru-RU" sz="200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это процесс превращения лекарственных веществ в неактивные метаболиты, поэтому уменьшается количество введенного препарата и снижается его активность.	</a:t>
            </a:r>
            <a:endParaRPr lang="ru-RU" sz="20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7650" algn="l"/>
              </a:tabLst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765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2).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Закончите фразу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7650" algn="l"/>
              </a:tabLst>
            </a:pPr>
            <a:r>
              <a:rPr kumimoji="0" lang="ru-RU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 биологическим барьерам, которые преодолевают лекарственные средства, </a:t>
            </a:r>
            <a:r>
              <a:rPr kumimoji="0" lang="ru-RU" sz="2000" b="0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относятся:_____________________________________________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7650" algn="l"/>
              </a:tabLst>
            </a:pPr>
            <a:r>
              <a:rPr kumimoji="0" lang="ru-RU" sz="2000" b="0" i="1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Правильный ответ</a:t>
            </a:r>
            <a:r>
              <a:rPr kumimoji="0" lang="ru-RU" sz="20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слизистые оболочки полости рта, желудка, кишечника, дыхательных путей, кожные покровы, </a:t>
            </a:r>
            <a:r>
              <a:rPr kumimoji="0" lang="ru-RU" sz="2000" b="0" i="0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трансплацентарный</a:t>
            </a:r>
            <a:r>
              <a:rPr kumimoji="0" lang="ru-RU" sz="20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барьер, гематоэнцефалический барьер. </a:t>
            </a:r>
            <a:endParaRPr kumimoji="0" lang="ru-RU" sz="20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Фон для презентации официальны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4355976" y="332656"/>
            <a:ext cx="4536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fontAlgn="base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788024" y="404664"/>
            <a:ext cx="403299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Контроль и оценка составляют </a:t>
            </a:r>
          </a:p>
          <a:p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основу успешности обучения. </a:t>
            </a:r>
          </a:p>
          <a:p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                              С.Т.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Шацкий</a:t>
            </a:r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28" y="1988840"/>
            <a:ext cx="871296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Согласно ФГОС СПО, оценка качества освоения основной профессиональной образовательной программы (далее – ОПОП) среднего профессионального образования (СПО) должна включать:</a:t>
            </a:r>
          </a:p>
          <a:p>
            <a:pPr fontAlgn="base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 -текущий контроль успеваемости обучающихся (межсессионная аттестация); </a:t>
            </a:r>
          </a:p>
          <a:p>
            <a:pPr fontAlgn="base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-промежуточную аттестацию обучающихся. 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Текущий контроль успеваемости и промежуточная аттестация обеспечивают оперативное управление образовательной деятельностью обучающихся, ее корректировку.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4" name="Picture 2" descr="https://avatars.mds.yandex.net/i?id=4fb577d15e1480c377f31dc05c9ef499-5218965-images-thumbs&amp;ref=rim&amp;n=33&amp;w=208&amp;h=18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16632"/>
            <a:ext cx="1981200" cy="17811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Фон для презентации официальны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187624" y="1484784"/>
          <a:ext cx="6768752" cy="3528394"/>
        </p:xfrm>
        <a:graphic>
          <a:graphicData uri="http://schemas.openxmlformats.org/drawingml/2006/table">
            <a:tbl>
              <a:tblPr/>
              <a:tblGrid>
                <a:gridCol w="795883"/>
                <a:gridCol w="2920423"/>
                <a:gridCol w="3052446"/>
              </a:tblGrid>
              <a:tr h="1176130">
                <a:tc>
                  <a:txBody>
                    <a:bodyPr/>
                    <a:lstStyle/>
                    <a:p>
                      <a:pPr marL="180340" indent="-180340"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№ </a:t>
                      </a:r>
                      <a:r>
                        <a:rPr lang="ru-RU" sz="2400" dirty="0" err="1"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ru-RU" sz="2400" dirty="0" err="1"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indent="-180340"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Процент правильных ответов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indent="-180340" algn="ctr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Оценка 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8066">
                <a:tc>
                  <a:txBody>
                    <a:bodyPr/>
                    <a:lstStyle/>
                    <a:p>
                      <a:pPr marL="180340" indent="-180340" algn="ctr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indent="-180340"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91-100%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indent="-180340"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Отлично 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8066">
                <a:tc>
                  <a:txBody>
                    <a:bodyPr/>
                    <a:lstStyle/>
                    <a:p>
                      <a:pPr marL="180340" indent="-180340" algn="ctr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indent="-180340" algn="ctr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81-90%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indent="-180340"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Хорошо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8066">
                <a:tc>
                  <a:txBody>
                    <a:bodyPr/>
                    <a:lstStyle/>
                    <a:p>
                      <a:pPr marL="180340" indent="-180340" algn="ctr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indent="-180340" algn="ctr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70-80%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indent="-180340"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Удовлетворительно 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8066">
                <a:tc>
                  <a:txBody>
                    <a:bodyPr/>
                    <a:lstStyle/>
                    <a:p>
                      <a:pPr marL="180340" indent="-180340" algn="ctr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indent="-180340"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0-69%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indent="-180340"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Неудовлетворительно 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1043608" y="110648"/>
            <a:ext cx="6912768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Таблица.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Критерии оценивания тестовых заданий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 descr="https://mega-u.ru/wp-content/uploads/2022/02/uznat-740x37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5085184"/>
            <a:ext cx="3600400" cy="1628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Фон для презентации медицинская сестра 32 фото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404664"/>
            <a:ext cx="8712968" cy="5976664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203848" y="1412776"/>
            <a:ext cx="489654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БЛАГОДАРЮ </a:t>
            </a:r>
          </a:p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ЗА ВНИМАНИЕ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Фон для презентации официальны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483768" y="188640"/>
            <a:ext cx="6192688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	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Целью текущего контроля успеваемости и промежуточной аттестации является оценка степени соответствия качества образования обучающихся требованиям федеральных государственных образовательных стандартов среднего профессионального образования (далее – ФГОС СПО).</a:t>
            </a:r>
          </a:p>
          <a:p>
            <a:endParaRPr lang="ru-RU" dirty="0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90101"/>
            <a:ext cx="22794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1560" y="3789040"/>
            <a:ext cx="770485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 структуру контроля знаний, умений и навыков входят: </a:t>
            </a:r>
          </a:p>
          <a:p>
            <a:pPr lvl="0"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проверка (выявление, измерение),</a:t>
            </a:r>
          </a:p>
          <a:p>
            <a:pPr lvl="0"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оценивание (как процесс и результат), </a:t>
            </a:r>
          </a:p>
          <a:p>
            <a:pPr lvl="0"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учет (фиксация и сохранение получаемых результатов в виде баллов-отметок и оценочных заключений в журналах, тетрадях, ведомостях и т. п.).</a:t>
            </a:r>
          </a:p>
          <a:p>
            <a:endParaRPr lang="ru-RU" dirty="0"/>
          </a:p>
        </p:txBody>
      </p:sp>
      <p:pic>
        <p:nvPicPr>
          <p:cNvPr id="17410" name="Picture 2" descr="https://avatars.mds.yandex.net/i?id=f236de38059ce234856a34a2c3210425-4809743-images-thumbs&amp;ref=rim&amp;n=33&amp;w=234&amp;h=18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124744"/>
            <a:ext cx="2408362" cy="22132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Фон для презентации официальны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539552" y="764704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	</a:t>
            </a:r>
            <a:endParaRPr lang="ru-RU" dirty="0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90101"/>
            <a:ext cx="22794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1560" y="3789040"/>
            <a:ext cx="7704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115616" y="332657"/>
            <a:ext cx="69847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Требования к организации и проведению контроля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27584" y="1340768"/>
            <a:ext cx="756084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Контроль должен быть: 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результативным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всесторонним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систематическим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объективным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гласным </a:t>
            </a:r>
          </a:p>
          <a:p>
            <a:pPr marL="514350" indent="-514350">
              <a:buFont typeface="+mj-lt"/>
              <a:buAutoNum type="arabicPeriod"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Одним из методов исследования уровня знаний, умений, навыков, способностей и других качеств личности  является такая форма контроля как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тест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Операции, подлежащие обязательному контролю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056" y="1628800"/>
            <a:ext cx="3923928" cy="24003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Фон для презентации официальны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539552" y="764704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	</a:t>
            </a:r>
            <a:endParaRPr lang="ru-RU" dirty="0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90101"/>
            <a:ext cx="22794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1560" y="3789040"/>
            <a:ext cx="7704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23529" y="140241"/>
            <a:ext cx="468051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История тестирования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79512" y="945892"/>
            <a:ext cx="4968552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ервые упоминания о тестах относят к 3 тысячелетию до н.э.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Тесты применялись :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ru-RU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ля проведения испытаний выпускников школы писцов в Древнем Вавилоне.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для оценки умений и навыков будущих жрецов в Древнем Египте,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ru-RU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ля проверки способностей кандидатов на государственные должности в Древнем Китае,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для переаттестации чиновников в средневековом Вьетнаме.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истории Греции даже Пифагор устраивал своим ученикам тесты, похожие на те, которые проходил сам.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32" name="Picture 8" descr="https://avatars.mds.yandex.net/i?id=0ee934c8b6952d75b4d6c1bb0ae7787f-5245266-images-thumbs&amp;ref=rim&amp;n=33&amp;w=185&amp;h=18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2420888"/>
            <a:ext cx="3600400" cy="3987824"/>
          </a:xfrm>
          <a:prstGeom prst="rect">
            <a:avLst/>
          </a:prstGeom>
          <a:noFill/>
        </p:spPr>
      </p:pic>
      <p:sp>
        <p:nvSpPr>
          <p:cNvPr id="1034" name="AutoShape 10" descr="https://1.bp.blogspot.com/-qzqNd8PoHx0/YOrBUqhbyDI/AAAAAAACEZI/MLMnVBbL1jYLOCbtPc9oLTqngr278X1LQCLcBGAsYHQ/s1300/0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6" name="Picture 12" descr="https://avatars.mds.yandex.net/i?id=5481f07ea61b6ceeb669e98ab28b8fd1-3381135-images-thumbs&amp;ref=rim&amp;n=33&amp;w=250&amp;h=18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92080" y="116632"/>
            <a:ext cx="3749402" cy="20418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Фон для презентации официальны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95536" y="404665"/>
            <a:ext cx="8568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Основоположники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тестологии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4" y="234888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pic>
        <p:nvPicPr>
          <p:cNvPr id="16390" name="Picture 6" descr="https://inakhan.ru/800/600/https/cloud.prezentacii.org/18/09/77341/images/screen1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5575" y="-136525"/>
            <a:ext cx="9525" cy="9525"/>
          </a:xfrm>
          <a:prstGeom prst="rect">
            <a:avLst/>
          </a:prstGeom>
          <a:noFill/>
        </p:spPr>
      </p:pic>
      <p:pic>
        <p:nvPicPr>
          <p:cNvPr id="16392" name="Picture 8" descr="https://inakhan.ru/800/600/https/cloud.prezentacii.org/18/09/77341/images/screen1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5575" y="-136525"/>
            <a:ext cx="9525" cy="9525"/>
          </a:xfrm>
          <a:prstGeom prst="rect">
            <a:avLst/>
          </a:prstGeom>
          <a:noFill/>
        </p:spPr>
      </p:pic>
      <p:pic>
        <p:nvPicPr>
          <p:cNvPr id="16396" name="Picture 12" descr="Английский антрополог и психолог Ф. Гальтон гипотетически предположил влиян...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052736"/>
            <a:ext cx="4932040" cy="4392488"/>
          </a:xfrm>
          <a:prstGeom prst="rect">
            <a:avLst/>
          </a:prstGeom>
          <a:noFill/>
        </p:spPr>
      </p:pic>
      <p:pic>
        <p:nvPicPr>
          <p:cNvPr id="16398" name="Picture 14" descr="Дж. 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60033" y="2348881"/>
            <a:ext cx="4283968" cy="45091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Фон для презентации официальны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6632"/>
            <a:ext cx="9144000" cy="6741368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95536" y="404665"/>
            <a:ext cx="8568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Основоположники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тестологии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4" y="234888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pic>
        <p:nvPicPr>
          <p:cNvPr id="16390" name="Picture 6" descr="https://inakhan.ru/800/600/https/cloud.prezentacii.org/18/09/77341/images/screen1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5575" y="-136525"/>
            <a:ext cx="9525" cy="9525"/>
          </a:xfrm>
          <a:prstGeom prst="rect">
            <a:avLst/>
          </a:prstGeom>
          <a:noFill/>
        </p:spPr>
      </p:pic>
      <p:pic>
        <p:nvPicPr>
          <p:cNvPr id="16392" name="Picture 8" descr="https://inakhan.ru/800/600/https/cloud.prezentacii.org/18/09/77341/images/screen1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5575" y="-136525"/>
            <a:ext cx="9525" cy="9525"/>
          </a:xfrm>
          <a:prstGeom prst="rect">
            <a:avLst/>
          </a:prstGeom>
          <a:noFill/>
        </p:spPr>
      </p:pic>
      <p:pic>
        <p:nvPicPr>
          <p:cNvPr id="33794" name="Picture 2" descr="https://inakhan.ru/800/600/https/cloud.prezentacii.org/18/09/77341/images/screen1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5575" y="-136525"/>
            <a:ext cx="9525" cy="9525"/>
          </a:xfrm>
          <a:prstGeom prst="rect">
            <a:avLst/>
          </a:prstGeom>
          <a:noFill/>
        </p:spPr>
      </p:pic>
      <p:pic>
        <p:nvPicPr>
          <p:cNvPr id="33796" name="Picture 4" descr="https://avatars.mds.yandex.net/i?id=72e749804dda55ce9413b0e886e20fda-4328779-images-thumbs&amp;ref=rim&amp;n=33&amp;w=250&amp;h=18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1628800"/>
            <a:ext cx="4104456" cy="3528392"/>
          </a:xfrm>
          <a:prstGeom prst="rect">
            <a:avLst/>
          </a:prstGeom>
          <a:noFill/>
        </p:spPr>
      </p:pic>
      <p:pic>
        <p:nvPicPr>
          <p:cNvPr id="33798" name="Picture 6" descr="6. Эдуард Ли Торндайк Разработал первый педагогический тест Это был тест на...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32040" y="836712"/>
            <a:ext cx="4067175" cy="3456384"/>
          </a:xfrm>
          <a:prstGeom prst="rect">
            <a:avLst/>
          </a:prstGeom>
          <a:noFill/>
        </p:spPr>
      </p:pic>
      <p:pic>
        <p:nvPicPr>
          <p:cNvPr id="33800" name="Picture 8" descr="https://avatars.mds.yandex.net/i?id=2a00000179e285c0a6bc5d203eee426414e3-3986049-images-thumbs&amp;ref=rim&amp;n=33&amp;w=250&amp;h=18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674518" y="3789040"/>
            <a:ext cx="4469482" cy="30689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Фон для презентации официальны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7140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95536" y="1"/>
            <a:ext cx="6480720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Тесты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как форма контроля знаний – это методика оценки уровня усвоения обучающимися  образовательной программы посредством задавания вопросов с несколькими вариантами ответов и выбора верного среди них.  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234888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395536" y="1808947"/>
            <a:ext cx="7560840" cy="4647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u="sng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</a:t>
            </a: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остоинства</a:t>
            </a:r>
            <a:r>
              <a:rPr kumimoji="0" lang="ru-RU" sz="200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тестов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Предполагают стандартизованную, выверенную процедуру сбора и обработки данных, а также их интерпретацию;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Позволяют проверить знания обучающихся  по широкому спектру вопросов;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Сокращают временные затраты на проверку знаний;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Практически исключают субъективизм преподавателя, как в процессе контроля, так и в процессе оценки.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Охватывают большое число </a:t>
            </a:r>
            <a:r>
              <a:rPr lang="ru-RU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обучающихся на занятии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Дисциплинируют студентов, приучая их постоянно готовиться к систематическому тестовому контролю.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Улучшают психологическую атмосферу учебного процесса, преподаватель перестаёт быть источником отрицательных эмоций при оценивании знаний.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2770" name="Picture 2" descr="https://mega-u.ru/wp-content/uploads/2022/02/24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280" y="0"/>
            <a:ext cx="2051720" cy="19168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Фон для презентации официальны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467544" y="144230"/>
            <a:ext cx="7992888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Недостатки тестов: 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539552" y="4964886"/>
            <a:ext cx="7848872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Цель тестового задания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олучение информации о степени усвоения испытуемым той или иной единицы учебного материала.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323528" y="1165499"/>
            <a:ext cx="8496944" cy="31700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28600" marR="0" lvl="0" indent="-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Возможность угадывания в заданиях закрытого типа.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228600" marR="0" lvl="0" indent="-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Возможность списать ответы на тесты закрытого типа (Большое число вариантов тестовых заданий и ограниченное время устраняет возможность списывания).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228600" marR="0" lvl="0" indent="-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Преподаватель не видит хода решения (хода мыслительной деятельности учащегося), если результаты своей работы студент представляет только в виде номера ответа. Гарантии наличия знаний у  обучающегося нет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228600" marR="0" lvl="0" indent="-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Трудно выявить степень овладения умениями проводить наблюдения, опыты, определять объекты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228600" marR="0" lvl="0" indent="-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 развивается речь обучающегося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 descr="https://mega-u.ru/wp-content/uploads/2022/02/24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44208" y="3717032"/>
            <a:ext cx="2051720" cy="17008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667</TotalTime>
  <Words>862</Words>
  <Application>Microsoft Office PowerPoint</Application>
  <PresentationFormat>Экран (4:3)</PresentationFormat>
  <Paragraphs>213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Irina</dc:creator>
  <cp:lastModifiedBy>Irina</cp:lastModifiedBy>
  <cp:revision>95</cp:revision>
  <dcterms:created xsi:type="dcterms:W3CDTF">2022-11-07T18:33:00Z</dcterms:created>
  <dcterms:modified xsi:type="dcterms:W3CDTF">2022-12-05T17:31:27Z</dcterms:modified>
</cp:coreProperties>
</file>